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372035" y="311039"/>
            <a:ext cx="8399999" cy="4440899"/>
          </a:xfrm>
          <a:prstGeom prst="roundRect">
            <a:avLst>
              <a:gd name="adj" fmla="val 3653"/>
            </a:avLst>
          </a:prstGeom>
          <a:solidFill>
            <a:srgbClr val="FFFFFF"/>
          </a:solidFill>
          <a:ln>
            <a:noFill/>
          </a:ln>
        </p:spPr>
        <p:txBody>
          <a:bodyPr lIns="91425" tIns="45700" rIns="91425" bIns="45700" anchor="ctr" anchorCtr="0">
            <a:noAutofit/>
          </a:bodyPr>
          <a:lstStyle/>
          <a:p>
            <a:endParaRPr/>
          </a:p>
        </p:txBody>
      </p:sp>
      <p:sp>
        <p:nvSpPr>
          <p:cNvPr id="9" name="Shape 9"/>
          <p:cNvSpPr/>
          <p:nvPr/>
        </p:nvSpPr>
        <p:spPr>
          <a:xfrm>
            <a:off x="372035" y="4904401"/>
            <a:ext cx="8399999" cy="1206600"/>
          </a:xfrm>
          <a:prstGeom prst="roundRect">
            <a:avLst>
              <a:gd name="adj" fmla="val 15243"/>
            </a:avLst>
          </a:prstGeom>
          <a:solidFill>
            <a:srgbClr val="FFFFFF"/>
          </a:solidFill>
          <a:ln>
            <a:noFill/>
          </a:ln>
        </p:spPr>
        <p:txBody>
          <a:bodyPr lIns="91425" tIns="45700" rIns="91425" bIns="45700" anchor="ctr" anchorCtr="0">
            <a:noAutofit/>
          </a:bodyPr>
          <a:lstStyle/>
          <a:p>
            <a:endParaRPr/>
          </a:p>
        </p:txBody>
      </p:sp>
      <p:sp>
        <p:nvSpPr>
          <p:cNvPr id="10" name="Shape 10"/>
          <p:cNvSpPr txBox="1">
            <a:spLocks noGrp="1"/>
          </p:cNvSpPr>
          <p:nvPr>
            <p:ph type="ctrTitle"/>
          </p:nvPr>
        </p:nvSpPr>
        <p:spPr>
          <a:xfrm>
            <a:off x="685800" y="630810"/>
            <a:ext cx="7772400" cy="3789300"/>
          </a:xfrm>
          <a:prstGeom prst="rect">
            <a:avLst/>
          </a:prstGeom>
          <a:noFill/>
          <a:ln>
            <a:noFill/>
          </a:ln>
        </p:spPr>
        <p:txBody>
          <a:bodyPr lIns="91425" tIns="91425" rIns="91425" bIns="91425" anchor="b" anchorCtr="0"/>
          <a:lstStyle>
            <a:lvl1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1pPr>
            <a:lvl2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2pPr>
            <a:lvl3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3pPr>
            <a:lvl4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4pPr>
            <a:lvl5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5pPr>
            <a:lvl6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6pPr>
            <a:lvl7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7pPr>
            <a:lvl8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8pPr>
            <a:lvl9pPr marL="0" indent="457200" algn="l" rtl="0">
              <a:spcBef>
                <a:spcPts val="0"/>
              </a:spcBef>
              <a:buClr>
                <a:schemeClr val="dk2"/>
              </a:buClr>
              <a:buSzPct val="100000"/>
              <a:buFont typeface="Arial"/>
              <a:buNone/>
              <a:defRPr sz="7200" b="1" i="0" u="none" strike="noStrike" cap="none" baseline="0">
                <a:solidFill>
                  <a:schemeClr val="dk2"/>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685800" y="5195894"/>
            <a:ext cx="7772400" cy="614099"/>
          </a:xfrm>
          <a:prstGeom prst="rect">
            <a:avLst/>
          </a:prstGeom>
          <a:noFill/>
          <a:ln>
            <a:noFill/>
          </a:ln>
        </p:spPr>
        <p:txBody>
          <a:bodyPr lIns="91425" tIns="91425" rIns="91425" bIns="91425" anchor="ctr" anchorCtr="0"/>
          <a:lstStyle>
            <a:lvl1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1pPr>
            <a:lvl2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2pPr>
            <a:lvl3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3pPr>
            <a:lvl4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4pPr>
            <a:lvl5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5pPr>
            <a:lvl6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6pPr>
            <a:lvl7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7pPr>
            <a:lvl8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8pPr>
            <a:lvl9pPr marL="0" indent="190500" algn="l" rtl="0">
              <a:spcBef>
                <a:spcPts val="0"/>
              </a:spcBef>
              <a:buClr>
                <a:schemeClr val="dk1"/>
              </a:buClr>
              <a:buSzPct val="100000"/>
              <a:buFont typeface="Arial"/>
              <a:buNone/>
              <a:defRPr sz="30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2"/>
        <p:cNvGrpSpPr/>
        <p:nvPr/>
      </p:nvGrpSpPr>
      <p:grpSpPr>
        <a:xfrm>
          <a:off x="0" y="0"/>
          <a:ext cx="0" cy="0"/>
          <a:chOff x="0" y="0"/>
          <a:chExt cx="0" cy="0"/>
        </a:xfrm>
      </p:grpSpPr>
      <p:sp>
        <p:nvSpPr>
          <p:cNvPr id="13" name="Shape 13"/>
          <p:cNvSpPr/>
          <p:nvPr/>
        </p:nvSpPr>
        <p:spPr>
          <a:xfrm>
            <a:off x="372035" y="1550894"/>
            <a:ext cx="8399999" cy="5170500"/>
          </a:xfrm>
          <a:prstGeom prst="roundRect">
            <a:avLst>
              <a:gd name="adj" fmla="val 2970"/>
            </a:avLst>
          </a:prstGeom>
          <a:solidFill>
            <a:srgbClr val="FFFFFF"/>
          </a:solidFill>
          <a:ln>
            <a:noFill/>
          </a:ln>
        </p:spPr>
        <p:txBody>
          <a:bodyPr lIns="91425" tIns="45700" rIns="91425" bIns="45700" anchor="ctr" anchorCtr="0">
            <a:noAutofit/>
          </a:bodyPr>
          <a:lstStyle/>
          <a:p>
            <a:endParaRPr/>
          </a:p>
        </p:txBody>
      </p:sp>
      <p:sp>
        <p:nvSpPr>
          <p:cNvPr id="14" name="Shape 14"/>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15" name="Shape 15"/>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7"/>
        <p:cNvGrpSpPr/>
        <p:nvPr/>
      </p:nvGrpSpPr>
      <p:grpSpPr>
        <a:xfrm>
          <a:off x="0" y="0"/>
          <a:ext cx="0" cy="0"/>
          <a:chOff x="0" y="0"/>
          <a:chExt cx="0" cy="0"/>
        </a:xfrm>
      </p:grpSpPr>
      <p:sp>
        <p:nvSpPr>
          <p:cNvPr id="18" name="Shape 18"/>
          <p:cNvSpPr/>
          <p:nvPr/>
        </p:nvSpPr>
        <p:spPr>
          <a:xfrm>
            <a:off x="372035" y="1550894"/>
            <a:ext cx="4114800" cy="5170500"/>
          </a:xfrm>
          <a:prstGeom prst="roundRect">
            <a:avLst>
              <a:gd name="adj" fmla="val 3784"/>
            </a:avLst>
          </a:prstGeom>
          <a:solidFill>
            <a:srgbClr val="FFFFFF"/>
          </a:solidFill>
          <a:ln>
            <a:noFill/>
          </a:ln>
        </p:spPr>
        <p:txBody>
          <a:bodyPr lIns="91425" tIns="45700" rIns="91425" bIns="45700" anchor="ctr" anchorCtr="0">
            <a:noAutofit/>
          </a:bodyPr>
          <a:lstStyle/>
          <a:p>
            <a:endParaRPr/>
          </a:p>
        </p:txBody>
      </p:sp>
      <p:sp>
        <p:nvSpPr>
          <p:cNvPr id="19" name="Shape 19"/>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
        <p:nvSpPr>
          <p:cNvPr id="21" name="Shape 21"/>
          <p:cNvSpPr txBox="1">
            <a:spLocks noGrp="1"/>
          </p:cNvSpPr>
          <p:nvPr>
            <p:ph type="body" idx="1"/>
          </p:nvPr>
        </p:nvSpPr>
        <p:spPr>
          <a:xfrm>
            <a:off x="457200" y="1600200"/>
            <a:ext cx="3925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2" name="Shape 22"/>
          <p:cNvSpPr/>
          <p:nvPr/>
        </p:nvSpPr>
        <p:spPr>
          <a:xfrm>
            <a:off x="4657164" y="1550894"/>
            <a:ext cx="4114800" cy="5170500"/>
          </a:xfrm>
          <a:prstGeom prst="roundRect">
            <a:avLst>
              <a:gd name="adj" fmla="val 3784"/>
            </a:avLst>
          </a:prstGeom>
          <a:solidFill>
            <a:srgbClr val="FFFFFF"/>
          </a:solidFill>
          <a:ln>
            <a:noFill/>
          </a:ln>
        </p:spPr>
        <p:txBody>
          <a:bodyPr lIns="91425" tIns="45700" rIns="91425" bIns="45700" anchor="ctr" anchorCtr="0">
            <a:noAutofit/>
          </a:bodyPr>
          <a:lstStyle/>
          <a:p>
            <a:endParaRPr/>
          </a:p>
        </p:txBody>
      </p:sp>
      <p:sp>
        <p:nvSpPr>
          <p:cNvPr id="23" name="Shape 23"/>
          <p:cNvSpPr txBox="1">
            <a:spLocks noGrp="1"/>
          </p:cNvSpPr>
          <p:nvPr>
            <p:ph type="body" idx="2"/>
          </p:nvPr>
        </p:nvSpPr>
        <p:spPr>
          <a:xfrm>
            <a:off x="4761353" y="1600200"/>
            <a:ext cx="3925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4"/>
        <p:cNvGrpSpPr/>
        <p:nvPr/>
      </p:nvGrpSpPr>
      <p:grpSpPr>
        <a:xfrm>
          <a:off x="0" y="0"/>
          <a:ext cx="0" cy="0"/>
          <a:chOff x="0" y="0"/>
          <a:chExt cx="0" cy="0"/>
        </a:xfrm>
      </p:grpSpPr>
      <p:sp>
        <p:nvSpPr>
          <p:cNvPr id="25" name="Shape 25"/>
          <p:cNvSpPr/>
          <p:nvPr/>
        </p:nvSpPr>
        <p:spPr>
          <a:xfrm>
            <a:off x="372035" y="1550894"/>
            <a:ext cx="8399999" cy="5170500"/>
          </a:xfrm>
          <a:prstGeom prst="roundRect">
            <a:avLst>
              <a:gd name="adj" fmla="val 2970"/>
            </a:avLst>
          </a:prstGeom>
          <a:solidFill>
            <a:srgbClr val="FFFFFF"/>
          </a:solidFill>
          <a:ln>
            <a:noFill/>
          </a:ln>
        </p:spPr>
        <p:txBody>
          <a:bodyPr lIns="91425" tIns="45700" rIns="91425" bIns="45700" anchor="ctr" anchorCtr="0">
            <a:noAutofit/>
          </a:bodyPr>
          <a:lstStyle/>
          <a:p>
            <a:endParaRPr/>
          </a:p>
        </p:txBody>
      </p:sp>
      <p:sp>
        <p:nvSpPr>
          <p:cNvPr id="26" name="Shape 26"/>
          <p:cNvSpPr/>
          <p:nvPr/>
        </p:nvSpPr>
        <p:spPr>
          <a:xfrm rot="10800000" flipH="1">
            <a:off x="372035" y="-120"/>
            <a:ext cx="8399999" cy="1399800"/>
          </a:xfrm>
          <a:prstGeom prst="round2SameRect">
            <a:avLst>
              <a:gd name="adj1" fmla="val 10590"/>
              <a:gd name="adj2" fmla="val 0"/>
            </a:avLst>
          </a:prstGeom>
          <a:solidFill>
            <a:srgbClr val="FFFFFF"/>
          </a:solidFill>
          <a:ln>
            <a:noFill/>
          </a:ln>
        </p:spPr>
        <p:txBody>
          <a:bodyPr lIns="91425" tIns="45700" rIns="91425" bIns="45700" anchor="ctr" anchorCtr="0">
            <a:noAutofit/>
          </a:bodyPr>
          <a:lstStyle/>
          <a:p>
            <a:endParaRPr/>
          </a:p>
        </p:txBody>
      </p:sp>
      <p:sp>
        <p:nvSpPr>
          <p:cNvPr id="27" name="Shape 27"/>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rtl="0">
              <a:defRPr>
                <a:solidFill>
                  <a:schemeClr val="dk2"/>
                </a:solidFill>
              </a:defRPr>
            </a:lvl1pPr>
            <a:lvl2pPr rtl="0">
              <a:defRPr>
                <a:solidFill>
                  <a:schemeClr val="dk2"/>
                </a:solidFill>
              </a:defRPr>
            </a:lvl2pPr>
            <a:lvl3pPr rtl="0">
              <a:defRPr>
                <a:solidFill>
                  <a:schemeClr val="dk2"/>
                </a:solidFill>
              </a:defRPr>
            </a:lvl3pPr>
            <a:lvl4pPr rtl="0">
              <a:defRPr>
                <a:solidFill>
                  <a:schemeClr val="dk2"/>
                </a:solidFill>
              </a:defRPr>
            </a:lvl4pPr>
            <a:lvl5pPr rtl="0">
              <a:defRPr>
                <a:solidFill>
                  <a:schemeClr val="dk2"/>
                </a:solidFill>
              </a:defRPr>
            </a:lvl5pPr>
            <a:lvl6pPr rtl="0">
              <a:defRPr>
                <a:solidFill>
                  <a:schemeClr val="dk2"/>
                </a:solidFill>
              </a:defRPr>
            </a:lvl6pPr>
            <a:lvl7pPr rtl="0">
              <a:defRPr>
                <a:solidFill>
                  <a:schemeClr val="dk2"/>
                </a:solidFill>
              </a:defRPr>
            </a:lvl7pPr>
            <a:lvl8pPr rtl="0">
              <a:defRPr>
                <a:solidFill>
                  <a:schemeClr val="dk2"/>
                </a:solidFill>
              </a:defRPr>
            </a:lvl8pPr>
            <a:lvl9pPr rtl="0">
              <a:defRPr>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372035" y="5702203"/>
            <a:ext cx="8399999" cy="865500"/>
          </a:xfrm>
          <a:prstGeom prst="rect">
            <a:avLst/>
          </a:prstGeom>
          <a:noFill/>
          <a:ln>
            <a:noFill/>
          </a:ln>
        </p:spPr>
        <p:txBody>
          <a:bodyPr lIns="91425" tIns="91425" rIns="91425" bIns="91425" anchor="t" anchorCtr="0"/>
          <a:lstStyle>
            <a:lvl1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1pPr>
            <a:lvl2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2pPr>
            <a:lvl3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3pPr>
            <a:lvl4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4pPr>
            <a:lvl5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5pPr>
            <a:lvl6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6pPr>
            <a:lvl7pPr marL="342900" indent="-342900" algn="l" rtl="0">
              <a:lnSpc>
                <a:spcPct val="100000"/>
              </a:lnSpc>
              <a:spcBef>
                <a:spcPts val="0"/>
              </a:spcBef>
              <a:spcAft>
                <a:spcPts val="0"/>
              </a:spcAft>
              <a:buClr>
                <a:schemeClr val="lt1"/>
              </a:buClr>
              <a:buSzPct val="166666"/>
              <a:buFont typeface="Arial"/>
              <a:buChar char="•"/>
              <a:defRPr sz="2400" b="1">
                <a:solidFill>
                  <a:schemeClr val="lt1"/>
                </a:solidFill>
              </a:defRPr>
            </a:lvl7pPr>
            <a:lvl8pPr marL="342900" indent="-342900" algn="l" rtl="0">
              <a:lnSpc>
                <a:spcPct val="100000"/>
              </a:lnSpc>
              <a:spcBef>
                <a:spcPts val="0"/>
              </a:spcBef>
              <a:spcAft>
                <a:spcPts val="0"/>
              </a:spcAft>
              <a:buClr>
                <a:schemeClr val="lt1"/>
              </a:buClr>
              <a:buSzPct val="100000"/>
              <a:buFont typeface="Courier New"/>
              <a:buChar char="o"/>
              <a:defRPr sz="2400" b="1">
                <a:solidFill>
                  <a:schemeClr val="lt1"/>
                </a:solidFill>
              </a:defRPr>
            </a:lvl8pPr>
            <a:lvl9pPr marL="342900" indent="-342900" algn="l" rtl="0">
              <a:lnSpc>
                <a:spcPct val="100000"/>
              </a:lnSpc>
              <a:spcBef>
                <a:spcPts val="0"/>
              </a:spcBef>
              <a:spcAft>
                <a:spcPts val="0"/>
              </a:spcAft>
              <a:buClr>
                <a:schemeClr val="lt1"/>
              </a:buClr>
              <a:buSzPct val="100000"/>
              <a:buFont typeface="Wingdings"/>
              <a:buChar char="§"/>
              <a:defRPr sz="2400" b="1">
                <a:solidFill>
                  <a:schemeClr val="lt1"/>
                </a:solidFill>
              </a:defRPr>
            </a:lvl9pPr>
          </a:lstStyle>
          <a:p>
            <a:endParaRPr/>
          </a:p>
        </p:txBody>
      </p:sp>
      <p:sp>
        <p:nvSpPr>
          <p:cNvPr id="30" name="Shape 30"/>
          <p:cNvSpPr/>
          <p:nvPr/>
        </p:nvSpPr>
        <p:spPr>
          <a:xfrm>
            <a:off x="372035" y="311039"/>
            <a:ext cx="8399999" cy="5158200"/>
          </a:xfrm>
          <a:prstGeom prst="roundRect">
            <a:avLst>
              <a:gd name="adj" fmla="val 2776"/>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Shape 32"/>
          <p:cNvSpPr/>
          <p:nvPr/>
        </p:nvSpPr>
        <p:spPr>
          <a:xfrm>
            <a:off x="372035" y="314112"/>
            <a:ext cx="8399999" cy="6229800"/>
          </a:xfrm>
          <a:prstGeom prst="roundRect">
            <a:avLst>
              <a:gd name="adj" fmla="val 2255"/>
            </a:avLst>
          </a:prstGeom>
          <a:solidFill>
            <a:srgbClr val="FFFFFF"/>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186035"/>
            <a:ext cx="8229600" cy="1143000"/>
          </a:xfrm>
          <a:prstGeom prst="rect">
            <a:avLst/>
          </a:prstGeom>
          <a:noFill/>
          <a:ln>
            <a:noFill/>
          </a:ln>
        </p:spPr>
        <p:txBody>
          <a:bodyPr lIns="91425" tIns="91425" rIns="91425" bIns="91425" anchor="b" anchorCtr="0"/>
          <a:lstStyle>
            <a:lvl1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1pPr>
            <a:lvl2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2pPr>
            <a:lvl3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3pPr>
            <a:lvl4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4pPr>
            <a:lvl5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5pPr>
            <a:lvl6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6pPr>
            <a:lvl7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7pPr>
            <a:lvl8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8pPr>
            <a:lvl9pPr marL="0" indent="228600" algn="l" rtl="0">
              <a:spcBef>
                <a:spcPts val="0"/>
              </a:spcBef>
              <a:buClr>
                <a:schemeClr val="dk2"/>
              </a:buClr>
              <a:buSzPct val="100000"/>
              <a:buFont typeface="Arial"/>
              <a:buNone/>
              <a:defRPr sz="3600" b="1" i="0" u="none" strike="noStrike" cap="none" baseline="0">
                <a:solidFill>
                  <a:schemeClr val="dk2"/>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b169.k12.sd.us/Prompt%20list%20for%20IR%20with%20AP.htm"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 “And, after all, our surroundings influence our lives and characters as much as fate, destiny or any supernatural agency.” Pauline Hopkins,</a:t>
            </a:r>
            <a:r>
              <a:rPr lang="en" sz="2400" b="0" i="1">
                <a:solidFill>
                  <a:srgbClr val="000000"/>
                </a:solidFill>
              </a:rPr>
              <a:t>Contending Forces</a:t>
            </a:r>
          </a:p>
          <a:p>
            <a:endParaRPr/>
          </a:p>
          <a:p>
            <a:pPr>
              <a:buNone/>
            </a:pPr>
            <a:r>
              <a:rPr lang="en" sz="2400" b="0">
                <a:solidFill>
                  <a:srgbClr val="000000"/>
                </a:solidFill>
              </a:rPr>
              <a:t>Choose a novel or play in which cultural, physical, or geographical surroundings shape psychological or moral traits in a character. Then write a well-organized essay in which you analyze how surroundings affect this character and illuminate the meaning of the work as a whole.  Do not merely summarize the plot.</a:t>
            </a:r>
          </a:p>
        </p:txBody>
      </p:sp>
      <p:sp>
        <p:nvSpPr>
          <p:cNvPr id="35" name="Shape 3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algn="ctr">
              <a:buNone/>
            </a:pPr>
            <a:r>
              <a:rPr lang="en"/>
              <a:t>2012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1100">
                <a:solidFill>
                  <a:srgbClr val="000099"/>
                </a:solidFill>
              </a:rPr>
              <a:t> </a:t>
            </a:r>
            <a:r>
              <a:rPr lang="en" sz="2400" b="0">
                <a:solidFill>
                  <a:srgbClr val="000000"/>
                </a:solidFill>
              </a:rPr>
              <a:t>In many works of literature, past events can affect, positively or negatively, the present activities, attitudes, or values of a character. </a:t>
            </a:r>
          </a:p>
          <a:p>
            <a:endParaRPr/>
          </a:p>
          <a:p>
            <a:pPr lvl="0" rtl="0">
              <a:buNone/>
            </a:pPr>
            <a:r>
              <a:rPr lang="en" sz="2400" b="0">
                <a:solidFill>
                  <a:srgbClr val="000000"/>
                </a:solidFill>
              </a:rPr>
              <a:t>Choose a novel or play in which a character must contend with some aspect of the past, either personal or societal. Then write an essay in which you show how the character's relationship to the past contributes to the meaning of the work as a whole.</a:t>
            </a:r>
          </a:p>
        </p:txBody>
      </p:sp>
      <p:sp>
        <p:nvSpPr>
          <p:cNvPr id="89" name="Shape 89"/>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2007</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Works of literature often depict acts of betrayal. Friends and even family may betray a protagonist; main characters may likewise be guilty of treachery or may betray their own values. </a:t>
            </a:r>
          </a:p>
          <a:p>
            <a:endParaRPr/>
          </a:p>
          <a:p>
            <a:pPr lvl="0" rtl="0">
              <a:buNone/>
            </a:pPr>
            <a:r>
              <a:rPr lang="en" sz="2400" b="0">
                <a:solidFill>
                  <a:srgbClr val="000000"/>
                </a:solidFill>
              </a:rPr>
              <a:t>Select a novel or play that includes such acts of betrayal. Then, in a well-written essay, analyze the nature of the betrayal and show how it contributes to the meaning of the work as a whole.</a:t>
            </a:r>
          </a:p>
        </p:txBody>
      </p:sp>
      <p:sp>
        <p:nvSpPr>
          <p:cNvPr id="95" name="Shape 9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2007 B</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 Many writers use a country setting to establish values within a work of literature. For example, the country may be a place of virtue and peace or one of primitivism and ignorance. </a:t>
            </a:r>
          </a:p>
          <a:p>
            <a:pPr lvl="0" rtl="0">
              <a:buNone/>
            </a:pPr>
            <a:r>
              <a:rPr lang="en" sz="2400" b="0">
                <a:solidFill>
                  <a:srgbClr val="000000"/>
                </a:solidFill>
              </a:rPr>
              <a:t>Choose a novel or play in which such a setting plays a significant role. Then write an essay in which you analyze how the country setting functions in the work as a whole.</a:t>
            </a:r>
          </a:p>
        </p:txBody>
      </p:sp>
      <p:sp>
        <p:nvSpPr>
          <p:cNvPr id="101" name="Shape 101"/>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2006</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In many works of literature, a physical journey - the literal movement from one place to another - plays a central role. </a:t>
            </a:r>
          </a:p>
          <a:p>
            <a:endParaRPr/>
          </a:p>
          <a:p>
            <a:pPr lvl="0" rtl="0">
              <a:buNone/>
            </a:pPr>
            <a:r>
              <a:rPr lang="en" sz="2400" b="0">
                <a:solidFill>
                  <a:srgbClr val="000000"/>
                </a:solidFill>
              </a:rPr>
              <a:t>Choose a novel, play, or epic poem in which a physical journey is an important element and discuss how the journey adds to the meaning of the work as a whole. Avoid mere plot summary.</a:t>
            </a:r>
          </a:p>
        </p:txBody>
      </p:sp>
      <p:sp>
        <p:nvSpPr>
          <p:cNvPr id="107" name="Shape 107"/>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2006 B</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In Kate Chopin's </a:t>
            </a:r>
            <a:r>
              <a:rPr lang="en" sz="2400" b="0" i="1">
                <a:solidFill>
                  <a:srgbClr val="000000"/>
                </a:solidFill>
              </a:rPr>
              <a:t>The Awakening</a:t>
            </a:r>
            <a:r>
              <a:rPr lang="en" sz="2400" b="0">
                <a:solidFill>
                  <a:srgbClr val="000000"/>
                </a:solidFill>
              </a:rPr>
              <a:t> (1899), protagonist Edna Pontellier is said to possess "that outward existence which conforms, the inward life that questions." </a:t>
            </a:r>
          </a:p>
          <a:p>
            <a:pPr lvl="0" rtl="0">
              <a:buNone/>
            </a:pPr>
            <a:r>
              <a:rPr lang="en" sz="2400" b="0">
                <a:solidFill>
                  <a:srgbClr val="000000"/>
                </a:solidFill>
              </a:rPr>
              <a:t>In a novel or play that you have studied, identify a character who outwardly conforms while questioning inwardly. Then write an essay in which you analyze how this tension between outward conformity and inward questioning contributes to the meaning of the work. Avoid mere plot summary.</a:t>
            </a:r>
          </a:p>
        </p:txBody>
      </p:sp>
      <p:sp>
        <p:nvSpPr>
          <p:cNvPr id="113" name="Shape 113"/>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2005</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One of the strongest human drives seems to be a desire for power. </a:t>
            </a:r>
          </a:p>
          <a:p>
            <a:endParaRPr/>
          </a:p>
          <a:p>
            <a:pPr lvl="0" rtl="0">
              <a:buNone/>
            </a:pPr>
            <a:r>
              <a:rPr lang="en" sz="2400" b="0">
                <a:solidFill>
                  <a:srgbClr val="000000"/>
                </a:solidFill>
              </a:rPr>
              <a:t>Write an essay in which you discuss how a character in a novel or a drama struggles to free himself or herself from the power of others or seeks to gain power over others. Be sure to demonstrate in your essay how the author uses this power struggle to enhance the meaning of the work.</a:t>
            </a:r>
          </a:p>
        </p:txBody>
      </p:sp>
      <p:sp>
        <p:nvSpPr>
          <p:cNvPr id="119" name="Shape 119"/>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2005 B</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99"/>
                </a:solidFill>
              </a:rPr>
              <a:t> </a:t>
            </a:r>
            <a:r>
              <a:rPr lang="en" sz="2400" b="0">
                <a:solidFill>
                  <a:srgbClr val="000000"/>
                </a:solidFill>
              </a:rPr>
              <a:t>Critic Roland Barthes has said, "Literature is the question minus the answer."</a:t>
            </a:r>
          </a:p>
          <a:p>
            <a:endParaRPr/>
          </a:p>
          <a:p>
            <a:pPr lvl="0" rtl="0">
              <a:buNone/>
            </a:pPr>
            <a:r>
              <a:rPr lang="en" sz="2400" b="0">
                <a:solidFill>
                  <a:srgbClr val="000000"/>
                </a:solidFill>
              </a:rPr>
              <a:t> Choose a novel, or play, and, considering Barthes' observation, write an essay in which you analyze a central question the work raises and the extent to which it offers answers. Explain how the author's treatment of this question affects your understanding of the work as a whole. Avoid mere plot summary.</a:t>
            </a:r>
          </a:p>
        </p:txBody>
      </p:sp>
      <p:sp>
        <p:nvSpPr>
          <p:cNvPr id="125" name="Shape 12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2004</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The most important themes in literature are sometimes developed in scenes in which a death or deaths take place. </a:t>
            </a:r>
          </a:p>
          <a:p>
            <a:endParaRPr/>
          </a:p>
          <a:p>
            <a:pPr lvl="0" rtl="0">
              <a:buNone/>
            </a:pPr>
            <a:r>
              <a:rPr lang="en" sz="2400" b="0">
                <a:solidFill>
                  <a:srgbClr val="000000"/>
                </a:solidFill>
              </a:rPr>
              <a:t>Choose a novel or play and write a well-organized essay in which you show how a specific death scene helps to illuminate the meaning of the work as a whole. </a:t>
            </a:r>
            <a:r>
              <a:rPr lang="en" sz="2400" b="0">
                <a:solidFill>
                  <a:srgbClr val="333333"/>
                </a:solidFill>
              </a:rPr>
              <a:t>Avoid mere plot summary.</a:t>
            </a:r>
          </a:p>
        </p:txBody>
      </p:sp>
      <p:sp>
        <p:nvSpPr>
          <p:cNvPr id="131" name="Shape 131"/>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2004</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ctrTitle"/>
          </p:nvPr>
        </p:nvSpPr>
        <p:spPr>
          <a:xfrm>
            <a:off x="685800" y="830386"/>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According to critic Northrop Frye, "Tragic heroes are so much the highest points in their human landscape that they seem the inevitable conductors of the power about them, great trees more likely to be struck by lightning than a clump of grass. Conductors may of course be instruments as well as victims of the divisive lightning." </a:t>
            </a:r>
          </a:p>
          <a:p>
            <a:endParaRPr/>
          </a:p>
          <a:p>
            <a:pPr lvl="0" rtl="0">
              <a:buNone/>
            </a:pPr>
            <a:r>
              <a:rPr lang="en" sz="2400" b="0">
                <a:solidFill>
                  <a:srgbClr val="000000"/>
                </a:solidFill>
              </a:rPr>
              <a:t>Select a novel or play in which a tragic figure functions as an instrument of the suffering of others. Then write an essay in which you explain how the suffering brought upon others by that figure contributes to the tragic vision of the work as a whole.</a:t>
            </a:r>
          </a:p>
        </p:txBody>
      </p:sp>
      <p:sp>
        <p:nvSpPr>
          <p:cNvPr id="137" name="Shape 137"/>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2003</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Novels and plays often depict characters caught between colliding cultures -- national, regional, ethnic, religious, institutional. Such collisions can call a character's sense of identity into question. </a:t>
            </a:r>
          </a:p>
          <a:p>
            <a:endParaRPr/>
          </a:p>
          <a:p>
            <a:pPr lvl="0" rtl="0">
              <a:buNone/>
            </a:pPr>
            <a:r>
              <a:rPr lang="en" sz="2400" b="0">
                <a:solidFill>
                  <a:srgbClr val="000000"/>
                </a:solidFill>
              </a:rPr>
              <a:t>Select a novel or play in which a character responds to such a cultural collision. Then write a well-organized essay in which you describe the character's response and explain its relevance to the work as a whole.</a:t>
            </a:r>
          </a:p>
        </p:txBody>
      </p:sp>
      <p:sp>
        <p:nvSpPr>
          <p:cNvPr id="143" name="Shape 143"/>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2003 B</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In a novel by William Styron, a father tells his son that life "is a search for justice." Choose a character from a novel or play who responds in some significant way to justice or injustice. Then write a well-developed essay in which you analyze the character's understanding of justice, the degree to which the character's search or justice is successful, and the significance of this search for the work as a whole. Do not merely summarize the plot.</a:t>
            </a:r>
          </a:p>
        </p:txBody>
      </p:sp>
      <p:sp>
        <p:nvSpPr>
          <p:cNvPr id="41" name="Shape 41"/>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2011</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Morally ambiguous characters -- characters whose behavior discourages readers from identifying them as purely evil or purely good -- are at the heart of many works of literature. </a:t>
            </a:r>
          </a:p>
          <a:p>
            <a:endParaRPr/>
          </a:p>
          <a:p>
            <a:pPr lvl="0" rtl="0">
              <a:buNone/>
            </a:pPr>
            <a:r>
              <a:rPr lang="en" sz="2400" b="0">
                <a:solidFill>
                  <a:srgbClr val="000000"/>
                </a:solidFill>
              </a:rPr>
              <a:t>Choose a novel or play in which a morally ambiguous character plays a pivotal role. Then write an essay in which you explain how the character can be viewed as morally ambiguous and why his or her moral ambiguity is significant to the work as a whole. Avoid mere plot summary.</a:t>
            </a:r>
          </a:p>
        </p:txBody>
      </p:sp>
      <p:sp>
        <p:nvSpPr>
          <p:cNvPr id="149" name="Shape 149"/>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2002</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b="0">
                <a:solidFill>
                  <a:srgbClr val="000000"/>
                </a:solidFill>
              </a:rPr>
              <a:t>Often in literature, a character's success in achieving goals depends on keeping a secret and divulging it only at the right moment, if at all. </a:t>
            </a:r>
          </a:p>
          <a:p>
            <a:endParaRPr/>
          </a:p>
          <a:p>
            <a:pPr lvl="0" rtl="0">
              <a:buNone/>
            </a:pPr>
            <a:r>
              <a:rPr lang="en" sz="2400" b="0">
                <a:solidFill>
                  <a:srgbClr val="000000"/>
                </a:solidFill>
              </a:rPr>
              <a:t>Choose a novel or play of literary merit that requires a character to keep a secret. In a well-organized essay, briefly explain the necessity for secrecy and how the character's choice to reveal or keep the secret affects the plot and contributes to the meaning of the work as a whole.</a:t>
            </a:r>
          </a:p>
        </p:txBody>
      </p:sp>
      <p:sp>
        <p:nvSpPr>
          <p:cNvPr id="155" name="Shape 15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2002</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000" b="0">
                <a:solidFill>
                  <a:srgbClr val="000000"/>
                </a:solidFill>
              </a:rPr>
              <a:t>One definition of madness is "mental delusion or the eccentric behavior arising from it." But Emily Dickinson wrote: “Much madness is divinest/Sense-To a discerning Eye.” Novelists and playwrights have often seen madness with a "discerning Eye." </a:t>
            </a:r>
          </a:p>
          <a:p>
            <a:endParaRPr/>
          </a:p>
          <a:p>
            <a:pPr lvl="0" rtl="0">
              <a:buNone/>
            </a:pPr>
            <a:r>
              <a:rPr lang="en" sz="2000" b="0">
                <a:solidFill>
                  <a:srgbClr val="000000"/>
                </a:solidFill>
              </a:rPr>
              <a:t>Select a novel or play in which a character's apparent madness or irrational behavior plays an important role. Then write a well-organized essay in which you explain what this delusion or eccentric behavior consists of and how it might be judged reasonable. Explain the significance of the "madness" to the work as a whole. Do not merely summarize the plot.</a:t>
            </a:r>
          </a:p>
        </p:txBody>
      </p:sp>
      <p:sp>
        <p:nvSpPr>
          <p:cNvPr id="161" name="Shape 161"/>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2001</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2400">
                <a:solidFill>
                  <a:srgbClr val="000099"/>
                </a:solidFill>
              </a:rPr>
              <a:t>.</a:t>
            </a:r>
            <a:r>
              <a:rPr lang="en" sz="2400" b="0">
                <a:solidFill>
                  <a:srgbClr val="000000"/>
                </a:solidFill>
              </a:rPr>
              <a:t> Many works of literature not readily identified with the mystery or detective story genre nonetheless involve the investigation of a mystery. In these works, the solution to the mystery may be less important than the knowledge gained in the process of its investigation. </a:t>
            </a:r>
          </a:p>
          <a:p>
            <a:endParaRPr/>
          </a:p>
          <a:p>
            <a:pPr lvl="0" rtl="0">
              <a:buNone/>
            </a:pPr>
            <a:r>
              <a:rPr lang="en" sz="2400" b="0">
                <a:solidFill>
                  <a:srgbClr val="000000"/>
                </a:solidFill>
              </a:rPr>
              <a:t>Choose a novel or play in which one or more of the characters confront a mystery. Then write an essay in which you identify the mystery and explain how the investigation illuminates the meaning of the work as a whole. Do not merely summarize the plot.</a:t>
            </a:r>
          </a:p>
        </p:txBody>
      </p:sp>
      <p:sp>
        <p:nvSpPr>
          <p:cNvPr id="167" name="Shape 167"/>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2000</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a:buNone/>
            </a:pPr>
            <a:r>
              <a:rPr lang="en" sz="4800"/>
              <a:t>Below is a great link to find the rest of the AP Free Response Questions from 1970-2012 </a:t>
            </a:r>
          </a:p>
        </p:txBody>
      </p:sp>
      <p:sp>
        <p:nvSpPr>
          <p:cNvPr id="173" name="Shape 173"/>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a:buNone/>
            </a:pPr>
            <a:r>
              <a:rPr lang="en" sz="1400" u="sng">
                <a:solidFill>
                  <a:schemeClr val="hlink"/>
                </a:solidFill>
                <a:hlinkClick r:id="rId3"/>
              </a:rPr>
              <a:t>http://sb169.k12.sd.us/Prompt%20list%20for%20IR%20with%20AP.htm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1800" b="0">
                <a:solidFill>
                  <a:srgbClr val="000000"/>
                </a:solidFill>
              </a:rPr>
              <a:t>In The Writing of Fiction (1925), novelist Edith Wharton states the following:</a:t>
            </a:r>
          </a:p>
          <a:p>
            <a:endParaRPr/>
          </a:p>
          <a:p>
            <a:pPr lvl="0" rtl="0">
              <a:buNone/>
            </a:pPr>
            <a:r>
              <a:rPr lang="en" sz="1800" b="0">
                <a:solidFill>
                  <a:srgbClr val="000000"/>
                </a:solidFill>
              </a:rPr>
              <a:t>At every stage in the progress of his tale the novelist must rely on what may be called the </a:t>
            </a:r>
            <a:r>
              <a:rPr lang="en" sz="1800" b="0" i="1">
                <a:solidFill>
                  <a:srgbClr val="000000"/>
                </a:solidFill>
              </a:rPr>
              <a:t>illuminating incident </a:t>
            </a:r>
            <a:r>
              <a:rPr lang="en" sz="1800" b="0">
                <a:solidFill>
                  <a:srgbClr val="000000"/>
                </a:solidFill>
              </a:rPr>
              <a:t>to reveal and emphasize 	the inner meaning of each situation. Illuminating incidents are the magic casements of fiction, its vistas on infinity.</a:t>
            </a:r>
          </a:p>
          <a:p>
            <a:endParaRPr/>
          </a:p>
          <a:p>
            <a:pPr lvl="0" rtl="0">
              <a:buNone/>
            </a:pPr>
            <a:r>
              <a:rPr lang="en" sz="1800" b="0">
                <a:solidFill>
                  <a:srgbClr val="000000"/>
                </a:solidFill>
              </a:rPr>
              <a:t>Choose a novel or play that you have studied and write a well-organized essay in which you describe an "illuminating" episode or moment and explain how it functions as a "casement," a window that opens onto the meaning of the work as a whole. Avoid mere plot summary.</a:t>
            </a:r>
          </a:p>
          <a:p>
            <a:endParaRPr/>
          </a:p>
        </p:txBody>
      </p:sp>
      <p:sp>
        <p:nvSpPr>
          <p:cNvPr id="47" name="Shape 47"/>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2011B</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1800" b="0">
                <a:solidFill>
                  <a:srgbClr val="000000"/>
                </a:solidFill>
              </a:rPr>
              <a:t>Palestinian American literary theorist and cultural critic Edward Said has written that “Exile is strangely compelling to think about but terrible to experience. It is the unhealable rift forced between a human being and a native place, between the self and its true home: its essential sadness can never be surmounted.” Yet Said has also said that exile can become “a potent, even enriching” experience. </a:t>
            </a:r>
          </a:p>
          <a:p>
            <a:endParaRPr/>
          </a:p>
          <a:p>
            <a:pPr lvl="0" rtl="0">
              <a:buNone/>
            </a:pPr>
            <a:r>
              <a:rPr lang="en" sz="1800" b="0">
                <a:solidFill>
                  <a:srgbClr val="000000"/>
                </a:solidFill>
              </a:rPr>
              <a:t>Select a novel, play, or epic in which a character experiences such a rift and becomes cut off from “home,” whether that home is the character’s birthplace, family, homeland, or other special place. Then write an essay in which you analyze how the character’s experience with exile is both alienating and enriching, and how this experience illuminates the meaning of the work as a whole. Do not merely summarize the plot.</a:t>
            </a:r>
          </a:p>
        </p:txBody>
      </p:sp>
      <p:sp>
        <p:nvSpPr>
          <p:cNvPr id="53" name="Shape 53"/>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2010</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630810"/>
            <a:ext cx="7772400" cy="3789300"/>
          </a:xfrm>
          <a:prstGeom prst="rect">
            <a:avLst/>
          </a:prstGeom>
        </p:spPr>
        <p:txBody>
          <a:bodyPr lIns="91425" tIns="91425" rIns="91425" bIns="91425" anchor="b" anchorCtr="0">
            <a:noAutofit/>
          </a:bodyPr>
          <a:lstStyle/>
          <a:p>
            <a:pPr lvl="0" rtl="0">
              <a:buNone/>
            </a:pPr>
            <a:r>
              <a:rPr lang="en" sz="1800" b="0">
                <a:solidFill>
                  <a:srgbClr val="000000"/>
                </a:solidFill>
              </a:rPr>
              <a:t>“You can leave home all you want, but home will never leave you.” —Sonsyrea Tate</a:t>
            </a:r>
          </a:p>
          <a:p>
            <a:endParaRPr/>
          </a:p>
          <a:p>
            <a:pPr lvl="0" rtl="0">
              <a:buNone/>
            </a:pPr>
            <a:r>
              <a:rPr lang="en" sz="1800" b="0">
                <a:solidFill>
                  <a:srgbClr val="000000"/>
                </a:solidFill>
              </a:rPr>
              <a:t>Sonsyrea Tate’s statement suggests that “home” may be conceived of as a dwelling, a place, or a state of mind. Itmay have positive or negative associations, but in either case, it may have a considerable influence on an individual. </a:t>
            </a:r>
          </a:p>
          <a:p>
            <a:endParaRPr/>
          </a:p>
          <a:p>
            <a:pPr lvl="0" rtl="0">
              <a:buNone/>
            </a:pPr>
            <a:r>
              <a:rPr lang="en" sz="1800" b="0">
                <a:solidFill>
                  <a:srgbClr val="000000"/>
                </a:solidFill>
              </a:rPr>
              <a:t>Choose a novel or play in which a central character leaves home yet finds that home remains significant. Write a well-developed essay in which you analyze the importance of “home” to this character and the reasons for its continuing influence. Explain how the character’s idea of home illuminates the larger meaning of the work. Do not merely summarize the plot.</a:t>
            </a:r>
          </a:p>
        </p:txBody>
      </p:sp>
      <p:sp>
        <p:nvSpPr>
          <p:cNvPr id="59" name="Shape 59"/>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2010 B</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685800" y="739668"/>
            <a:ext cx="7772400" cy="3126899"/>
          </a:xfrm>
          <a:prstGeom prst="rect">
            <a:avLst/>
          </a:prstGeom>
        </p:spPr>
        <p:txBody>
          <a:bodyPr lIns="91425" tIns="91425" rIns="91425" bIns="91425" anchor="b" anchorCtr="0">
            <a:noAutofit/>
          </a:bodyPr>
          <a:lstStyle/>
          <a:p>
            <a:pPr lvl="0" rtl="0">
              <a:buNone/>
            </a:pPr>
            <a:r>
              <a:rPr lang="en" sz="2400" b="0">
                <a:solidFill>
                  <a:srgbClr val="000000"/>
                </a:solidFill>
              </a:rPr>
              <a:t>A symbol is an object, action, or event that represents something or that creates a range of associations beyond itself. In literary works a symbol can express an idea, clarify meaning, or enlarge literal meaning. Select a novel or play and, focusing on one symbol, write an essay analyzing how that symbol functions in the work and what it reveals about the characters or themes of the work as a whole. Do not merely summarize the plot.</a:t>
            </a:r>
          </a:p>
        </p:txBody>
      </p:sp>
      <p:sp>
        <p:nvSpPr>
          <p:cNvPr id="65" name="Shape 65"/>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2009</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630810"/>
            <a:ext cx="7772400" cy="2700600"/>
          </a:xfrm>
          <a:prstGeom prst="rect">
            <a:avLst/>
          </a:prstGeom>
        </p:spPr>
        <p:txBody>
          <a:bodyPr lIns="91425" tIns="91425" rIns="91425" bIns="91425" anchor="b" anchorCtr="0">
            <a:noAutofit/>
          </a:bodyPr>
          <a:lstStyle/>
          <a:p>
            <a:pPr lvl="0" rtl="0">
              <a:buNone/>
            </a:pPr>
            <a:r>
              <a:rPr lang="en" sz="2400" b="0">
                <a:solidFill>
                  <a:srgbClr val="000000"/>
                </a:solidFill>
              </a:rPr>
              <a:t> Many works of literature deal with political or social issues. Choose a novel or play that focuses on a political or social issue. Then write an essay in which you analyze how the author uses literary elements to explore this issue and explain how the issue contributes to the meaning of the work as a whole. Do not merely summarize the plot.</a:t>
            </a:r>
          </a:p>
        </p:txBody>
      </p:sp>
      <p:sp>
        <p:nvSpPr>
          <p:cNvPr id="71" name="Shape 71"/>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2009 B</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685800" y="630810"/>
            <a:ext cx="7772400" cy="4070399"/>
          </a:xfrm>
          <a:prstGeom prst="rect">
            <a:avLst/>
          </a:prstGeom>
        </p:spPr>
        <p:txBody>
          <a:bodyPr lIns="91425" tIns="91425" rIns="91425" bIns="91425" anchor="b" anchorCtr="0">
            <a:noAutofit/>
          </a:bodyPr>
          <a:lstStyle/>
          <a:p>
            <a:pPr lvl="0" rtl="0">
              <a:buNone/>
            </a:pPr>
            <a:r>
              <a:rPr lang="en" sz="2400" b="0">
                <a:solidFill>
                  <a:srgbClr val="000000"/>
                </a:solidFill>
              </a:rPr>
              <a:t> In a literary work, a minor character, often known as a foil, possesses traits that emphasize, by contrast or comparison, the distinctive characteristics and qualities of the main character. For example, the ideas or behavior of the minor character might be used to highlight the weaknesses or strengths of the main character.</a:t>
            </a:r>
          </a:p>
          <a:p>
            <a:pPr lvl="0" rtl="0">
              <a:buNone/>
            </a:pPr>
            <a:r>
              <a:rPr lang="en" sz="2400" b="0">
                <a:solidFill>
                  <a:srgbClr val="000000"/>
                </a:solidFill>
              </a:rPr>
              <a:t> Choose a novel or play in which a minor character serves as a foil to a main character. Then write an essay in which you analyze how the relation between the minor character and the major character illuminates the meaning of the work.</a:t>
            </a:r>
          </a:p>
        </p:txBody>
      </p:sp>
      <p:sp>
        <p:nvSpPr>
          <p:cNvPr id="77" name="Shape 77"/>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2008</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685800" y="630810"/>
            <a:ext cx="7772400" cy="2773499"/>
          </a:xfrm>
          <a:prstGeom prst="rect">
            <a:avLst/>
          </a:prstGeom>
        </p:spPr>
        <p:txBody>
          <a:bodyPr lIns="91425" tIns="91425" rIns="91425" bIns="91425" anchor="b" anchorCtr="0">
            <a:noAutofit/>
          </a:bodyPr>
          <a:lstStyle/>
          <a:p>
            <a:pPr lvl="0" rtl="0">
              <a:buNone/>
            </a:pPr>
            <a:r>
              <a:rPr lang="en" sz="2400" b="0">
                <a:solidFill>
                  <a:srgbClr val="000000"/>
                </a:solidFill>
              </a:rPr>
              <a:t>In some works of literature, childhood and adolescence are portrayed as times graced by innocence and a sense of wonder; in other works, they are depicted as times of tribulation and terror.</a:t>
            </a:r>
          </a:p>
          <a:p>
            <a:pPr lvl="0" rtl="0">
              <a:buNone/>
            </a:pPr>
            <a:r>
              <a:rPr lang="en" sz="2400" b="0">
                <a:solidFill>
                  <a:srgbClr val="000000"/>
                </a:solidFill>
              </a:rPr>
              <a:t> Focusing on a single novel or play, explain how its representation of childhood or adolescence shapes the meaning of the work as a whole.</a:t>
            </a:r>
          </a:p>
        </p:txBody>
      </p:sp>
      <p:sp>
        <p:nvSpPr>
          <p:cNvPr id="83" name="Shape 83"/>
          <p:cNvSpPr txBox="1">
            <a:spLocks noGrp="1"/>
          </p:cNvSpPr>
          <p:nvPr>
            <p:ph type="subTitle" idx="1"/>
          </p:nvPr>
        </p:nvSpPr>
        <p:spPr>
          <a:xfrm>
            <a:off x="685800" y="5195894"/>
            <a:ext cx="7772400" cy="614099"/>
          </a:xfrm>
          <a:prstGeom prst="rect">
            <a:avLst/>
          </a:prstGeom>
        </p:spPr>
        <p:txBody>
          <a:bodyPr lIns="91425" tIns="91425" rIns="91425" bIns="91425" anchor="ctr" anchorCtr="0">
            <a:noAutofit/>
          </a:bodyPr>
          <a:lstStyle/>
          <a:p>
            <a:pPr lvl="0" algn="ctr" rtl="0">
              <a:buNone/>
            </a:pPr>
            <a:r>
              <a:rPr lang="en"/>
              <a:t>2008 B</a:t>
            </a:r>
          </a:p>
        </p:txBody>
      </p:sp>
    </p:spTree>
  </p:cSld>
  <p:clrMapOvr>
    <a:masterClrMapping/>
  </p:clrMapOvr>
  <p:transition spd="slow">
    <p:cut/>
  </p:transition>
</p:sld>
</file>

<file path=ppt/theme/theme1.xml><?xml version="1.0" encoding="utf-8"?>
<a:theme xmlns:a="http://schemas.openxmlformats.org/drawingml/2006/main">
  <a:themeElements>
    <a:clrScheme name="Custom 352">
      <a:dk1>
        <a:srgbClr val="333333"/>
      </a:dk1>
      <a:lt1>
        <a:srgbClr val="FFFFFF"/>
      </a:lt1>
      <a:dk2>
        <a:srgbClr val="800000"/>
      </a:dk2>
      <a:lt2>
        <a:srgbClr val="CCCCCC"/>
      </a:lt2>
      <a:accent1>
        <a:srgbClr val="0E427E"/>
      </a:accent1>
      <a:accent2>
        <a:srgbClr val="C5AF48"/>
      </a:accent2>
      <a:accent3>
        <a:srgbClr val="327C56"/>
      </a:accent3>
      <a:accent4>
        <a:srgbClr val="387B7D"/>
      </a:accent4>
      <a:accent5>
        <a:srgbClr val="BA7436"/>
      </a:accent5>
      <a:accent6>
        <a:srgbClr val="804000"/>
      </a:accent6>
      <a:hlink>
        <a:srgbClr val="1D6B8D"/>
      </a:hlink>
      <a:folHlink>
        <a:srgbClr val="103B4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1989</Words>
  <Application>Microsoft Office PowerPoint</Application>
  <PresentationFormat>On-screen Show (4:3)</PresentationFormat>
  <Paragraphs>88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vt:lpstr> “And, after all, our surroundings influence our lives and characters as much as fate, destiny or any supernatural agency.” Pauline Hopkins,Contending Forces  Choose a novel or play in which cultural, physical, or geographical surroundings shape psychological or moral traits in a character. Then write a well-organized essay in which you analyze how surroundings affect this character and illuminate the meaning of the work as a whole.  Do not merely summarize the plot.</vt:lpstr>
      <vt:lpstr>In a novel by William Styron, a father tells his son that life "is a search for justice." Choose a character from a novel or play who responds in some significant way to justice or injustice. Then write a well-developed essay in which you analyze the character's understanding of justice, the degree to which the character's search or justice is successful, and the significance of this search for the work as a whole. Do not merely summarize the plot.</vt:lpstr>
      <vt:lpstr>In The Writing of Fiction (1925), novelist Edith Wharton states the following:  At every stage in the progress of his tale the novelist must rely on what may be called the illuminating incident to reveal and emphasize  the inner meaning of each situation. Illuminating incidents are the magic casements of fiction, its vistas on infinity.  Choose a novel or play that you have studied and write a well-organized essay in which you describe an "illuminating" episode or moment and explain how it functions as a "casement," a window that opens onto the meaning of the work as a whole. Avoid mere plot summary. </vt:lpstr>
      <vt:lpstr>Palestinian American literary theorist and cultural critic Edward Said has written that “Exile is strangely compelling to think about but terrible to experience. It is the unhealable rift forced between a human being and a native place, between the self and its true home: its essential sadness can never be surmounted.” Yet Said has also said that exile can become “a potent, even enriching” experience.   Select a novel, play, or epic in which a character experiences such a rift and becomes cut off from “home,” whether that home is the character’s birthplace, family, homeland, or other special place. Then write an essay in which you analyze how the character’s experience with exile is both alienating and enriching, and how this experience illuminates the meaning of the work as a whole. Do not merely summarize the plot.</vt:lpstr>
      <vt:lpstr>“You can leave home all you want, but home will never leave you.” —Sonsyrea Tate  Sonsyrea Tate’s statement suggests that “home” may be conceived of as a dwelling, a place, or a state of mind. Itmay have positive or negative associations, but in either case, it may have a considerable influence on an individual.   Choose a novel or play in which a central character leaves home yet finds that home remains significant. Write a well-developed essay in which you analyze the importance of “home” to this character and the reasons for its continuing influence. Explain how the character’s idea of home illuminates the larger meaning of the work. Do not merely summarize the plot.</vt:lpstr>
      <vt:lpstr>A symbol is an object, action, or event that represents something or that creates a range of associations beyond itself. In literary works a symbol can express an idea, clarify meaning, or enlarge literal meaning. Select a novel or play and, focusing on one symbol, write an essay analyzing how that symbol functions in the work and what it reveals about the characters or themes of the work as a whole. Do not merely summarize the plot.</vt:lpstr>
      <vt:lpstr> Many works of literature deal with political or social issues. Choose a novel or play that focuses on a political or social issue. Then write an essay in which you analyze how the author uses literary elements to explore this issue and explain how the issue contributes to the meaning of the work as a whole. Do not merely summarize the plot.</vt:lpstr>
      <vt:lpstr> In a literary work, a minor character, often known as a foil, possesses traits that emphasize, by contrast or comparison, the distinctive characteristics and qualities of the main character. For example, the ideas or behavior of the minor character might be used to highlight the weaknesses or strengths of the main character.  Choose a novel or play in which a minor character serves as a foil to a main character. Then write an essay in which you analyze how the relation between the minor character and the major character illuminates the meaning of the work.</vt:lpstr>
      <vt:lpstr>In some works of literature, childhood and adolescence are portrayed as times graced by innocence and a sense of wonder; in other works, they are depicted as times of tribulation and terror.  Focusing on a single novel or play, explain how its representation of childhood or adolescence shapes the meaning of the work as a whole.</vt:lpstr>
      <vt:lpstr> In many works of literature, past events can affect, positively or negatively, the present activities, attitudes, or values of a character.   Choose a novel or play in which a character must contend with some aspect of the past, either personal or societal. Then write an essay in which you show how the character's relationship to the past contributes to the meaning of the work as a whole.</vt:lpstr>
      <vt:lpstr>Works of literature often depict acts of betrayal. Friends and even family may betray a protagonist; main characters may likewise be guilty of treachery or may betray their own values.   Select a novel or play that includes such acts of betrayal. Then, in a well-written essay, analyze the nature of the betrayal and show how it contributes to the meaning of the work as a whole.</vt:lpstr>
      <vt:lpstr> Many writers use a country setting to establish values within a work of literature. For example, the country may be a place of virtue and peace or one of primitivism and ignorance.  Choose a novel or play in which such a setting plays a significant role. Then write an essay in which you analyze how the country setting functions in the work as a whole.</vt:lpstr>
      <vt:lpstr>In many works of literature, a physical journey - the literal movement from one place to another - plays a central role.   Choose a novel, play, or epic poem in which a physical journey is an important element and discuss how the journey adds to the meaning of the work as a whole. Avoid mere plot summary.</vt:lpstr>
      <vt:lpstr>In Kate Chopin's The Awakening (1899), protagonist Edna Pontellier is said to possess "that outward existence which conforms, the inward life that questions."  In a novel or play that you have studied, identify a character who outwardly conforms while questioning inwardly. Then write an essay in which you analyze how this tension between outward conformity and inward questioning contributes to the meaning of the work. Avoid mere plot summary.</vt:lpstr>
      <vt:lpstr>One of the strongest human drives seems to be a desire for power.   Write an essay in which you discuss how a character in a novel or a drama struggles to free himself or herself from the power of others or seeks to gain power over others. Be sure to demonstrate in your essay how the author uses this power struggle to enhance the meaning of the work.</vt:lpstr>
      <vt:lpstr> Critic Roland Barthes has said, "Literature is the question minus the answer."   Choose a novel, or play, and, considering Barthes' observation, write an essay in which you analyze a central question the work raises and the extent to which it offers answers. Explain how the author's treatment of this question affects your understanding of the work as a whole. Avoid mere plot summary.</vt:lpstr>
      <vt:lpstr>The most important themes in literature are sometimes developed in scenes in which a death or deaths take place.   Choose a novel or play and write a well-organized essay in which you show how a specific death scene helps to illuminate the meaning of the work as a whole. Avoid mere plot summary.</vt:lpstr>
      <vt:lpstr>According to critic Northrop Frye, "Tragic heroes are so much the highest points in their human landscape that they seem the inevitable conductors of the power about them, great trees more likely to be struck by lightning than a clump of grass. Conductors may of course be instruments as well as victims of the divisive lightning."   Select a novel or play in which a tragic figure functions as an instrument of the suffering of others. Then write an essay in which you explain how the suffering brought upon others by that figure contributes to the tragic vision of the work as a whole.</vt:lpstr>
      <vt:lpstr>Novels and plays often depict characters caught between colliding cultures -- national, regional, ethnic, religious, institutional. Such collisions can call a character's sense of identity into question.   Select a novel or play in which a character responds to such a cultural collision. Then write a well-organized essay in which you describe the character's response and explain its relevance to the work as a whole.</vt:lpstr>
      <vt:lpstr>Morally ambiguous characters -- characters whose behavior discourages readers from identifying them as purely evil or purely good -- are at the heart of many works of literature.   Choose a novel or play in which a morally ambiguous character plays a pivotal role. Then write an essay in which you explain how the character can be viewed as morally ambiguous and why his or her moral ambiguity is significant to the work as a whole. Avoid mere plot summary.</vt:lpstr>
      <vt:lpstr>Often in literature, a character's success in achieving goals depends on keeping a secret and divulging it only at the right moment, if at all.   Choose a novel or play of literary merit that requires a character to keep a secret. In a well-organized essay, briefly explain the necessity for secrecy and how the character's choice to reveal or keep the secret affects the plot and contributes to the meaning of the work as a whole.</vt:lpstr>
      <vt:lpstr>One definition of madness is "mental delusion or the eccentric behavior arising from it." But Emily Dickinson wrote: “Much madness is divinest/Sense-To a discerning Eye.” Novelists and playwrights have often seen madness with a "discerning Eye."   Select a novel or play in which a character's apparent madness or irrational behavior plays an important role. Then write a well-organized essay in which you explain what this delusion or eccentric behavior consists of and how it might be judged reasonable. Explain the significance of the "madness" to the work as a whole. Do not merely summarize the plot.</vt:lpstr>
      <vt:lpstr>. Many works of literature not readily identified with the mystery or detective story genre nonetheless involve the investigation of a mystery. In these works, the solution to the mystery may be less important than the knowledge gained in the process of its investigation.   Choose a novel or play in which one or more of the characters confront a mystery. Then write an essay in which you identify the mystery and explain how the investigation illuminates the meaning of the work as a whole. Do not merely summarize the plot.</vt:lpstr>
      <vt:lpstr>Below is a great link to find the rest of the AP Free Response Questions from 1970-2012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“And, after all, our surroundings influence our lives and characters as much as fate, destiny or any supernatural agency.” Pauline Hopkins,Contending Forces  Choose a novel or play in which cultural, physical, or geographical surroundings shape psychological or moral traits in a character. Then write a well-organized essay in which you analyze how surroundings affect this character and illuminate the meaning of the work as a whole.  Do not merely summarize the plot.</dc:title>
  <dc:creator>Amelia</dc:creator>
  <cp:lastModifiedBy>Amelia</cp:lastModifiedBy>
  <cp:revision>1</cp:revision>
  <dcterms:modified xsi:type="dcterms:W3CDTF">2013-05-03T05:52:15Z</dcterms:modified>
</cp:coreProperties>
</file>