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75000"/>
              </a:schemeClr>
            </a:gs>
            <a:gs pos="0">
              <a:schemeClr val="accent3">
                <a:lumMod val="50000"/>
                <a:alpha val="3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90F3-66DE-4BAE-9F58-BFF301597B25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EB34-185A-4873-9D2A-5E1A34BA14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appyword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appyword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609600"/>
            <a:ext cx="77724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7200" dirty="0" smtClean="0">
                <a:latin typeface="Baskerville Old Face" pitchFamily="18" charset="0"/>
              </a:rPr>
              <a:t>Nitpicky Revision</a:t>
            </a:r>
            <a:endParaRPr lang="en-US" sz="7200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133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askerville Old Face" pitchFamily="18" charset="0"/>
              </a:rPr>
              <a:t>The day before the paper is due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026" name="AutoShape 2" descr="data:image/jpeg;base64,/9j/4AAQSkZJRgABAQAAAQABAAD/2wCEAAkGBxQSERUUExQWFhQWGBcXGBcWFRQUFRQUFBQXFxcXFBcYHCggGBolHBQVITEhJSkrLi4uFx8zODMsNygtLisBCgoKDg0OGxAQGywkHCQsLCwsLC8sLCwsLCwsLCwsLCwsLCwsLCwsLCwsLCwsLCwsLCwsLCwsLCwsLCwsLCwsLP/AABEIAL0BCwMBIgACEQEDEQH/xAAcAAABBQEBAQAAAAAAAAAAAAAEAQIDBQYABwj/xABJEAACAAQEAgYGBQoEBAcAAAABAgADBBEFEiExQVEGE2FxgZEiMqGxwdEUQlJy8AcVI1NigpKT0uEzQ6Kyc4PT8SREVKPCw+L/xAAZAQACAwEAAAAAAAAAAAAAAAABAwACBAX/xAAtEQACAgEDBAEBBwUAAAAAAAAAAQIRAxIhMQQTQVEioSMyYZGx0fEUM4Hh8P/aAAwDAQACEQMRAD8A8OELaFUQtoBZIbF3hTeiniPaYpSIuMJ2TvPxisuApbl8h9LwEWVO0Vn1h3D4xYU5gxKsNAhYiZ4XrYYVEdo5m0iOY0LmFoBAGtfQxXU7axPWvvAtKdYpW4TSUU8IjMdlFz4Xjz6vnPMbrHN2fXuFyAByGhjRYniHomWP3jwGh07Tsey0U8iiEw2zAWFyTyHDxJiTmkWhjb4IqalL6DYWubX1OwHMnYCNdhPQxTLLz9AdhfUeW5gvA6RECzJlklp6ubS5P1jfdjsB29sFzvpNY7CWTLpzoDYhyLanX1b69tuUc7LnlLaLpezpY8Kju1bMbjGCFJyyZOZ9Lm/C549kWxpa6kTRs6aHKLm1iDYA8O6NJQ9HEpiTLmWa2tyG13vZtogp+lCpN+j1Nje2WYo9H0tgw4d/uivflPaK1Jfmy3ajH5N1frwE4ViCV1KbghgSpB3VgARY+IiiqlZGMxNGUjrFtsftjsI3HEdojR1OE5C02QxQnUi10b7w59u8VdcSwDWs1iGG4I4944wmGSKlcOBrxtqpBNPVhxtZha69/EcxpHE2ijw2eVfKTqAVHaLgr36X8osHnGO3hya42+TjZsahOkGho4mAUqDBSTAYuxZX4qdB3/CKZD6X45xcYqdBFGh9Py98IyDYA2KDRvun2axnbRpK06t90xnVgxI0Jlh0ncfjgY6Fk+t+O2LPgiW6CY4x0dCTUJCwkdEADLCwiwsNEIQxb4T6qd5+MVBi2wg+in3jAlwDyXresO4e8wdJgF/WH3R7zBsowYi2TEwwmFMITDAELmIneHTGiFzAIB1LQyk7N/jDa57Wtxh+HHWKhKWfN9Acz5/gmL7AKXKuZtWPDmYDNCVmstgVYaE8BmBBHlaNfgWHEkaaCMPVT0x0nQ6WFvUWmD4VnbrJup+rfZR+yOEAdMekzUxEiRbMRdm3yDgBwuY1ZHVyyTwHuEYQ4OJsws12YnMx1NvxoIwYpR1ap+DbOMpRqJiZ0qZNcs1yWNyTre/Mw5pZJBa/K57NvhHplJhCD6vnFXjPRnW6aix9HiCeI5xtj1kW6Mr6RpWaHodX9fSKW1K3Ru3KbAnv38YgxSjytpsYD/J7ZFmoL2DBtd7MLa9xQ+cajEqPMsYc1RyOjTC9KTPMccp7A9mnlqDDMExIserc309EnfuJ4xpsXowRYjW3nGGpZBSpRP2tO0b/ADjo9FktUYush5NZC546ZEDmOkzmkVZMvFanreXvgueYDQ+l5e+ETGxB68+t91vdGfBi/wAR+t9w+6M/EiFjrw6TuPxwhkPk+tBfBFyEx0dHQo1HQkLHRAAghY5YWHGcQxb4V6qfePxioMW2En0U+8YrLgnkvJnrDu+JguS0CTfWHd8TBEswYlGEs0QzJkIZsROYYVIWeEMSZI50g0AravVh3Q+kNtTsIdUiDujmFfSW/YB17Ty8IRlmsacmNxY3klpQVgmHPUPnIsnC/IbD4xvqCkEsAWgmjoElJlUbCKjF8clyLCYd9uJPgI4eScssrOzCEYRrwTY/PFgn29OXo8dvKK6lpF2AHmQPKM/V48zzmIRyBoLC+g+MGyMbGl5U0d65fjcxHhnQ1TgtjSSacITpbtDW/wB4t7YRjr/+l9toWkxBSAVuR5ed4HxHFElrcg32AUXJ8oXod0XfFiU9OkuaZi6ZhZgNjf63YdPaYv5L5ljA1OMTm/w5Dgc2Kjxte8VsvpLPkzQrLmJscqkaJxueB5Q5dPOQieWCRuscoUKFibW1vwEeaVVRabnUA5b2JB14X7ItcTxabP8AXay8FHqjv+0e0xUTpcPwR7bvyZs09SovVcMoYbEXEQTBGdmzpqD9G7LxsNjz0MOpOkZ2mi/7Six8R8vKOvDIpI5coOLLGpNoClTPS8R74Nq4q1azjvHvgSRIsdXn1vuH3RQRdVj+t90xSiKxLs4xJI3hkOkbwXwRcoJjoUwkJNR0JCwkEAIphxhixJDjMtxpi2wj1V++fcIqiIs8HOg+/wDCKy4IaCfuvd8YeDDKjde74woi0SjHWhbQgh6Q0qKBHTBEiCA8Sqwvorqx/wBI598CUklbIk3sgGsmXbKOG/yjbfk/rZYXqTZXHq8A430/a7PwMTIlWglVjldQ+7szoYPs9z1LHcSEiU7tsoJ/tHidXXPPmNMc6sb9igbAdgi+xPEp81FRmzqpvZtyPvcfHzjLVJKsQNuH44xfpcSin7J1GRuvRtMKxBTLLgG4vmWxJv2W3g+ixNZjZNQ1rgk2G1+0X4WPGM90XUi7ZA4Y3tpcHiLGNMjLY2kTBcWNpDWPGxsLEXA8oVkjGMmqNmFznBOw7C6n0gptry7OYO0QVNSXN7gKL3tqfYCRfuitwykzT3b00AAAF8hvxJA2/wC8dRSBLmspQzLkttnbLpz1uCT4EQrRFN7jblXA017EAiXlNwCCWBtxIutj5/KK+oaWJrhTcmxO19e25uI0tToCUp2vzZAntMYfF5bSphmm2ZrWXTQbnNa47NCeMNxxUrXBnz6orfcs2IhhXTWGUs0OoYceHI8olIEBqnTEcgk6VFNV0ZvdfGLuep4RBMpiOI5dvhDsc3EXONkOH1d16tt12PMcoa3rjvHvgOpUpMDcNNuQ3g1h6Y7x742J2rMjVMGqzq33T8YqxFnW7t935xWCCEWHyPW8IZD5HreER8BjygkwkLCQk1HQl4WEvBABAw8NBPULyt4w4Uy/gw20ZVsCEwbhUyzD7y/GO+iD8GJpNLYgrzBOvKIRsvZsy7L3fGJwsVdROYFcovp8Ymk1c4jRAR3j5QU0ipYKkPAtqdorWrpwNiijxHyiGprnZSGsAOA4nhcwXkSIoNja+uM30UHoX/i7SOX47kp5VhtDaaXa0FBvPlxjDlm5M1wgkSIkOJjlMD1U2w04wlK2Mbojqpx4agb9tuEATpWe1/d2+6CB/eLebhTSadmmjKzsmQX1yjNmDDxB5+jD4vSKa1AeBZpZJHqi19ddeNuUb7DqzOojA0Uzq2z2BW+VlN/SUg34aWy+0RfyXMsqVJyTAGQnex1yntEZuohq+Rs6bNp+LLfD0VJzhzvcg878+6EpwBOzbWvb9q/wgahnHP6TKobYm58DqMsLiMxcwyzAxAudNLW2vcm9+2MtOzeroMxatstozGFyFn1ah9VW7Htyi9j2QRiTMyvl2lqWY8v7/IxSUCEuupF76g2Ntc2viRGnDDTGzB1OXU6GCbZrjZjcjsgpib6QPWU5R7cOB/HGDzRsJCTRsSyse25C93qt5Q170zNEHzMdhftOg8BvDTKO51P42ETLe2/fHHh+NorZYEnyriBpcuxXv+MWMxYFnJcd2oh2PJTFzhaK+u3b7vxirBi1qULX7R8YB+hN2RrTTMzTRBeJKffwiVaBjxESfQympO+kRtUWgnYkdHRxhZpOjoSFiAGGmA+uIaqAH1/IREYbaGmVoPSpUbmJRXqIq7R1olEos3xFTz8yPdCpittl/wBTj3GKuOiUSi2XEsx9QXPEtM/qibgB5wDh8rcwdJGsIyPcbBBSLBAWIBE+aMrNCEZoCqTc90EzXivZtb/juMXgik2XPRWlSZPAc6KC4HBipGh7OPhGg6QKJhRTrkFyP2m4Hwt5xj8Iqik5WHC/jdStvbGlS+5Ou5PM3hee00yQe1AWLKBK2GhW38Q/vFpgshZtLLDftDTcWZgDpxFhFLjs4BAOZv4LrGkw2UqyZata6qt8wtrbXftvAj/b39k8gX0I+qbBttfVcDiDwIh7UIQ3YrbT0VuSSNr37ddItGRTpcWPPUA8Db2eUMWnQ220Ou3AHS/KF6TdDrJKGkHSktJdGsM4bNcjViCABrsNPbGXwZNj229lz47RuJs1V2Hkp99ox9H60wcprHuDE290Mv4MxN27DBLBJuLg8DB+DuszPRkALkYqRe97huPEFiR2QMd7xWy6vqaoTdSqtrbX0bZWHfa+kUxbug8EPZx+W8KxsR3GBzPBmzMpuM7le1SxtvE51tDZKmFOzmiGYIlMMmiAiAcxIDaYBuYseMVeISd+YjTilvQnIiaVMHMRLOlFgALb337O6KZFiYCGtFYImnSipsfZEUdaOgDTo68dCQUQHaJKaleYwWWjOx2VQWJ8BEV49E6IfoMJqamVbr7subQsqootb+ItBnLShEVqZkz0ZqFdFmynlhjbMy6D8WjWUf5LmmC4qpY71J9zRmcN6SzxmlzJjzJb2JVmLWZWDArm22I05xv+ivSOW75SClkJLMVCixXc37YzdRkzQ4NGHHjmtwBfyTDXNXSRbcZNu+8yOk/kypr2OIy2IFyqKuYC4F/8U6XIG3GPQqampyzMZMpiwuWySyWuAbk2174Gq5C5CJctVOnqqoNsw5ARk/rZvz+g7+mieZdI+jcqiAEua0wsTe4AtYcLRQpF/wBJsTec7Ay8qq7rfU3IJXc6cIolWNEXJr5cipJJ0ghGh14hBtDXfSJQLGVM7gNoDmNCu8QKpdgoFySABzJOkPhGhMnZaYAl3LfZGnedPn5xous3/HERWT8Iekk52ZczELZdbaFr3Pdy4xWCYSCSSb8yeYhGTH3JXexdPSqLRR19QiDVVNzyIXU37CQB4xrxOI3B9hHv+EZrorJFmbNZjoNvVHfzPuEaATTzU+Y+cCar4rwFE6zFPA/wN8oVpq75Tcfske8RAKg8h/EflDGdjwHmflCy1izJjObWt3/IfOMrXEyqmYAfrAngCGAO3iY1DtkHra9gHxvGXxlv0ofe49q/2tDIIDLKnq1cCx15Hf8AvFNUt6bHtbyuYg7OO3yje4n0XlTNU/RvzA9E96/EW8YqoqDDyebO9muOGnsH9/OLWnm5wCD/AN4Gx7CplO4DgWOzDUG2h18RvFbTTyjXG3Ec40ygpxtClLS9y/tDX2hJU8MIWZGaqHkPGBasel3/AN4KYxBXbg9kNhyUlwUuxtC9ZHTvWMMjZVibaHdbHdbDDCRKRNTJOshetiKOg0DWxI1fQTHlku8ifbqJ4sxOyPawY/skGx8DwjLmXHBIrJKSpgjcXZosUwB6OrUWvLZro24Itex4X98a8UxeRNVZK52lmxSUA5IINgQL8Iy2DdJGEhqad6aW/RMdWlOpuoB+ybWtwvHoGAzALEmwsdf3THP6qcotX/Jt6eKadF1hU7LLQNowloCDoQerW4IhKjE5UtXd2sqrckBjYXA2A7RFPWdIZEuoZSkxmAU3BQKbopFuPGKmfiyVgmU0qUVeYjWZ5oPqkNsB2Rjjibdvjk06wTpwXOrEkZzYE8De2ndGTjWdPgwlC24YDs21jz8q53aN/TxuHJjzyqRZNMUbmBJ9XfaIBTczDhIjQoxQhtsjZrwRh1YJUwPa5XbsPOGdR2xxpAeJi9ryCn4LXF+kfXS8hHEHyv8AOKN6kwQKEcz7IUYaPtHyECOiJGpsHkVrqbhiO7SC1xib9o+yGfQBwJPlEiYYPtHyEFuHkCjMml47MH1vdBKdJ3H4HxgYYag3v5/2hPoCcj5mFvtl9Myd+kjHXLc9pgKfi7udbW0O3K9rHxglKSWPq+dz74Np5Ur7IHbYD3RLguETRJ+Sok4mQykKDlINjc3sb2PlGlHTuoGrSUt3OPbEkiUnC3n8Ikan/H4EUc4PmJdRkvJU9IOkq1UnKZZVwwI1uvG/bsYpGpnAuVPlGnahCuHygkdnP4wQZIMFZIxVRQHBt7mWpajKLE2tsfgYMk1StpcXi1nUSncA+EAzcHln6tu4kQLjLkNSXBEzW3getmbd0SPg/wBmYw79fdELYTM4tmHeRFoxjfJWTlXBVsbmJFpXOyt5Ee+LOXRMmoXXmLXgpKqYu9/EQ5z9FKKM0j/Z9oiMyGHAxpRUo3rCx8xEpolbVbEdloHc9h0mSKnlCRpZ2G2gU0ZgrIiuhkMjCXc7ov3myjztBczopUgXCBxzR1b3G8ESqq3H2QWMYfgT5mFOcvAxRRnGo3Q6rYg7Flvp2XvGgpOlk8egslCbEWGYnUWvYd8TfnZzuqn7y398G0NbNIyy5OnJFIB8rCKTcZL5KxkU191kSdMshBmUaZwACSAGNhYXzLeHTfygsP8ADkom+55i2wgmbSX1nCTK+9MfP/CCTA0xaQCwLMeJsyqB2XN4ToxXx+ozXP2Z/EMWn1LZprXHAAWUQME528419LUUq/VPiM3+4kQcmOUw+o5/hX/aBDdVbJC9N8mJl0ExhcS3I5hGI8wIlGEzbA9U9jt6Juf3d/G0btek8rhJv32JgyR0nfhLsOyBrJoMDT9Gat/Vppp/cYe+JpnRioQFpiCWqi5Mxgg8L7x6VS9J77g390GzukIRbk2gdwOg8ZNMoFzPpx/zS3slqxiabh7KQLgkgHQMCAexgCPERq+kOJSZhDdVLabcEPlXMCDcG+51gKjpbnM1yx1OhPnBlkikSMWB0eELxF/ExZS8Jl/YHmfnFnT0nbYdoMFLTgfWB8NYS5vwWqijOBSj9Q/xP84hm9HJfAsPEH3iNA1OOBIPYbeyHCWw437/AO1oimyziqMlN6O/ZceK/EGBZmAzRtlP71vfaNmVPEAwK/3faD74PcaKqNmNfDZya5G7x6XuJhaaudTlv5jaNc1PnBILoyarYKVN98w427CIrMRlO6lWCHkcrgjt4xZTTA40QidMbgv8J+JgpEuliQGvvpqvdzijGHzl2YfxH5QTTSqhCGDL3EswPeLaiDpBZYfRz3xImFTG2luf3TFROpKhyc8+wP1Vuq92VbCFpsJeXfLOK33sLXt3mDp/EF/gW7dHp/6pohfA54/yX/hPwEDBJn6+YfZ8IYZk79dM8/7QSD5mFzxvJmfwn5QNMksPWRh4QrVk9dp00fvke6Grj9Sm81yO0waYNgZwOR8jA5mKpupKtzGhjQ0+KCcMrzWLfZc6H4GFn4eLbeW8TVXIKvgp5GLfbW/aNPMROMTlfteVvdHVOGcgYCOHN2+Zg/FgdovV6OuBmmFZa83YQxhRyvWdph5INL9+g98Z2dPZzdmJPMkk+ZhgW8TS/LDqXhF6+Nov+FJRf2m9NvkIFqsbnTNGdrclORfJbQAsg/iwiaXSk8ImmKDqZHnPKHDMeEHSqHnbxI90HSaMdv48Yq6L2VCSm7IPpqFiNQfx4Rc0eGM/qIxHHKCd+du4xa0uBzfsTR4OB5RVsllNTYdz90WMmgHL2AfGLumwV/1bfwtFhKwxh9Rv4G+UUbYdkUfVBByjIYtiZmzLD1VNu8xoel7TieqlSZp+0yynIA5A23ilwfBJpbWTMFuBlzPlFkqVsF3siXCsOLekd/ZF9KoWA1sNtdBr5X9sWNDhTqPVb+VMizl4fM4KO4ow9sInOx8Yad9illSLWvMXvzX9hOsGLIv9a/cD7w0W6UM3jLv3Fv6Y40DcZL+AUxT5L+C0lGX8opZuHg7i/f8AAmBnw0b2PgTf2GL8UIB1lOO3Iw87C0Pyr2+KuPhBi75RRprhmaagI29v/eIWkMNx7RF1V1suWfVmNpskma+vZlWwisn4+vCkqm7pMxfeIcoy9CWwMgjYG/dDKmmB9ICw4jkT3cIdOxuY2iUFUTwvJe3+2A+qxJtUpHUdq205EMRFtEiakc6H++/vWImlX1J9m/lDJuB4i2pk5T3a+y8RDAq87qR+6/8ATFqK6kSuwAJvlEVFTiijRfcAPZFxI6FznN5zTO0LLYnzb5ReUWAUcoZTIzsNzNbMf4ToPKJsuSbvg85evc8YkTEjta8ejV2FU030mkqzKhVEZisoGxt6I0Fza7AXjDYhgkyl6pAwmz5payICVUDexbUgXGptsYZGUZFXqW4Ia1zsmnc0NFVwZGHhcRNXzWkTDKmWzix0ZSMpF9xxhVmK1r8RfgYP+AAkymDaop9g95iWXLngWD27Cxif6MPqn2kR3pLxPvgWGhqvO+tM/wBIPth/V33dr/uf0w4Te2/hC6dkBhL6V0B51EsfvA+68WEjoBL41K/u3+UY2slVck+lY9sts4/0nTxiKXjk5f8AMIPLUfGF/ae/+/I0KGL39P8AZ6PI6A0w9ae5PZb5QYnQiiG8yYe7KIwGG45VneaSOAs3vvF2MXnEC8wi25zG3gL6wjJllF0x0OnhJWmapOiFENjO8GlxOnROl4POHghjFNjE8f5jeNz8TCJ0lqgdCpHaD8VgLLZH0q9nqPRjApMucRcTVZCbTJYFipWxsdCfTOsT9IukmFUE0SqsypcxkEwL9Gd7oWZQbpLI3RtN9IofyWYxNqKiaJgX0EFsotfM2t9B9kQD06rmk4+jJWSaMnDgOsnoJiMDVucgBI9I2vfkpjqdO7xo5eeOnI0aiR0pwl6f6QhlNK63qQRTPmablDZEl9XnY2YHQH2QZQYrh06eJEtZbTcoYr9GcBQ0vrAHYy8qNlIOViGG1rxh8cCVgwtnq1qm+n9S82mZ5CWaWXyhZbei4BT0hrrvrANVTvRysbm0rzhNlTpcsN105yspxKMxzmY3cC/pm5Ahwk9iGFyP1Mr+WnyiCupaWTLaZMlyERBmZmRAqgcSbR5LMxapk0WIvS1EtkEuSVWViBxCZTkzAs2YrkBkDIWPYViw6S09E2G4ilLWzqkJKlzCn0h56S2GgYTNSQwBJQsRpsLRCHocsUjTUlCUmd5fWr/4c5TLva+fJlB/ZJv2Qd+aqf8AUyv5afKPM5MgTqmTS0tS/VTMKnZHWomTQJ/X2D58+rK9xvoBl0AtENJjdTU09TWSmcPS4cskqA4C1pUvPJUtYugUbgkZteUQh6l+apH6mV/LT5RmukPSbCaCaJNUZUuYVDhfozv6JJAN0lkbqePCM5+TSsmNVC1RKeU1MGmSvzga6aZwZT1+VlBlEglWUaC40EO6R09W/SBxRTpcqcMNBvNTrEcCpPoH7N2K+lY2tsYhDaYBPoK2UJ1MsiZLJIzCUoII3DKyhlPYQNCDxiy/NUj9TK/lp8o8aFe8nCneU7rPm4kq4hmIpWklzZ1zpcSUJWWOsF9HOnAWNNMqDQ1cyXPR1pJ8iqkrJrnrWRJdmnyZk30S6FczBWuDcjheIQ9IxBKSRk6yUgEx1lLlkdZd3vlvkQ5RofSNgOJEGDC5H6mV/LT5R5TidfNfqqxJ0wS6rGaaXKCvMCGklLMlgBb2yuyuTbRtDys2sxEU2IzDPqTVBqtQn0bEGSokB2VVp3oc2WYqk5TlubE34hYQ9Nw6XSTw/VykPVzGlNmkFLOlswGdBmGo9IXB4GC/zVI/Uyv5afKPJBi84U9UHnzUkHG58ifPDtmkUtksqPqZSZsq3GgzcLxB0gxRkp8Rl0dVNmUktqPq5wnNN6qfMnr1sqVPJJcZSCRdgL246wh61X01JJltMmpISWguzMiBVHMm0V2BYnh1YzLIEpnUAlGkGU+U7MEmorFf2gLRRYZhafnespJhefTPTyJxlVDmoTrTNa7KJl7ai9hpfuAB3RHDzPq52ITpst3GelkpJN5UmnSZfKzfXmE2vfb2CENR+aZH6mV/LT5R4007KzAiwDMBYWFgdBbuj3GPFZ5OY959/wAozdT91D8HLGiYDtfvytbzhwJ4H2xE19m9vDuPCO6u1uH42jEaQZMPWW0+ciXqJgazEiwYj0QOCrte3KMnimAClpUmTHL1M2YFVUIsGJuRltr38yLRuettvtziRbaHQ21BtqDzEMjkaKuKZ5pidHOpMvXgKzgkDMCRa2/9rxBJrbXuY9HfC5U2sWpnFnyKFVGUZFIv6XadTFCejM2urp7sDKlIQEuMpmjUDKbdhN7H1gIapxfItpoz0qeG3tElxz9sAVdOVnzJMu75GIJAudN7203uIiDtx9uhguPoikbpJfKJfoSt6yhu8AxJKF4JlpGemNtFc2AyTspU/sMV/tAz9G5h/wAOe3c4BHmI0ctIMkyxE3CpV5MROwWsT6izRzQjN5NaA5lQVOUoUbkyZffvHp6pDJ8pWFmUMOTAEe2K6E/BdZmvJD+RYfp5/wDw15faPKPUqnDpMw5pkqW7Wtd0VjYXNrkbanzjymilGnLGmYyGewJQIdBfSzqwG/KHVNZiNiUxKaPvSKZvcgjZhmoxUWZMy1TclwepysNkqAFlSwA2cWlqLPa2YWGjWAF94mSnRSxCqCxuxCgFjzbme+PnrFunmKU7WNaz/wDJkL/8DEWDflHxOZMs1W1rfq5A/wDrhzyJKyixN+V9f2PoimopcsES0RAdSEVVBO2oA5CEkUEuWpVERFN7qqKqm4sbgDXSPD06d1+v/iX0NvVk/wDTiSb04rha1Q+p+zJ/6cJfVRXh/T9xi6WT8r6/se2U9BKQgpLRSoKgqiqQpNyBYaAk3tziSmpUlghEVbkk5VC3Y7k23PbGA6E4xUVMlzNnuWVrXHVi4sDsFjQO8wf50zzT+mLLqIv2UeGSdF5TUMuWSURFLasVVVLHm1hrD/oqZ8+Vc9subKM2W98ube1+EZVK6abjrZg8U/phjVc79fM/9v8Aog9+JXtM1X0GXdzkS7iznIt3G1nNvSHfHSqKWqZFRQhuMgVQpDb3UC2sZdqqcB/jzP8AR/TCLVTv10z/AEf0xO/Enakaj6BKyqvVplQhlXIuVGGoZRaynU6jnHNQSy4mFE6wbPkXPy9a1+MZg1U65/TzP9H9MR/TJ1x+nma/8P8Aoid+JO0zWpRIAyhFAclmAUAMzblhbUm2pMN/N8rJ1fVp1e+TIuS973y2tvrGVmVM8f8AmJnlL/ph6TZ//qJnlL/pid+JO0zVimXOXyrnIsWyjMQNgW3I7IWnp1QWRVUEk2VQoudzYcTGUafOH+fNP8v+iB1xKcTYTpg3+wdv3YnfiHtSNuY8oalJ2B4ncfH5xdTcSng/48zfgJfxUwF1NlsTcW7b7QnNkU0khmODi9ysejI4gd5sfIRA0gDdj4A/HSLVpOl72v5/jwgZZYb8fK0Z6Y60B5VNvRPfz/hiFntqosOOmvxgkoN4Hz3NvfrApktHJUA778xrE6MVNwT4G0dMw8HUsfDhpziGaBKGgJ72MTSyWJgFBIpjNtLJ61sz5jmJ30GbhcnzjzDFsDq5k+Y4kTAGdiALWC39EDXlaPVVFwDCXhkJyi75KSjFq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SERUUExQWFhQWGBcXGBcWFRQUFRQUFBQXFxcXFBcYHCggGBolHBQVITEhJSkrLi4uFx8zODMsNygtLisBCgoKDg0OGxAQGywkHCQsLCwsLC8sLCwsLCwsLCwsLCwsLCwsLCwsLCwsLCwsLCwsLCwsLCwsLCwsLCwsLCwsLP/AABEIAL0BCwMBIgACEQEDEQH/xAAcAAABBQEBAQAAAAAAAAAAAAAEAQIDBQYABwj/xABJEAACAAQEAgYGBQoEBAcAAAABAgADBBEFEiExQVEGE2FxgZEiMqGxwdEUQlJy8AcVI1NigpKT0uEzQ6Kyc4PT8SREVKPCw+L/xAAZAQACAwEAAAAAAAAAAAAAAAABAwACBAX/xAAtEQACAgEDBAEBBwUAAAAAAAAAAQIRAxIhMQQTQVEioSMyYZGx0fEUM4Hh8P/aAAwDAQACEQMRAD8A8OELaFUQtoBZIbF3hTeiniPaYpSIuMJ2TvPxisuApbl8h9LwEWVO0Vn1h3D4xYU5gxKsNAhYiZ4XrYYVEdo5m0iOY0LmFoBAGtfQxXU7axPWvvAtKdYpW4TSUU8IjMdlFz4Xjz6vnPMbrHN2fXuFyAByGhjRYniHomWP3jwGh07Tsey0U8iiEw2zAWFyTyHDxJiTmkWhjb4IqalL6DYWubX1OwHMnYCNdhPQxTLLz9AdhfUeW5gvA6RECzJlklp6ubS5P1jfdjsB29sFzvpNY7CWTLpzoDYhyLanX1b69tuUc7LnlLaLpezpY8Kju1bMbjGCFJyyZOZ9Lm/C549kWxpa6kTRs6aHKLm1iDYA8O6NJQ9HEpiTLmWa2tyG13vZtogp+lCpN+j1Nje2WYo9H0tgw4d/uivflPaK1Jfmy3ajH5N1frwE4ViCV1KbghgSpB3VgARY+IiiqlZGMxNGUjrFtsftjsI3HEdojR1OE5C02QxQnUi10b7w59u8VdcSwDWs1iGG4I4944wmGSKlcOBrxtqpBNPVhxtZha69/EcxpHE2ijw2eVfKTqAVHaLgr36X8osHnGO3hya42+TjZsahOkGho4mAUqDBSTAYuxZX4qdB3/CKZD6X45xcYqdBFGh9Py98IyDYA2KDRvun2axnbRpK06t90xnVgxI0Jlh0ncfjgY6Fk+t+O2LPgiW6CY4x0dCTUJCwkdEADLCwiwsNEIQxb4T6qd5+MVBi2wg+in3jAlwDyXresO4e8wdJgF/WH3R7zBsowYi2TEwwmFMITDAELmIneHTGiFzAIB1LQyk7N/jDa57Wtxh+HHWKhKWfN9Acz5/gmL7AKXKuZtWPDmYDNCVmstgVYaE8BmBBHlaNfgWHEkaaCMPVT0x0nQ6WFvUWmD4VnbrJup+rfZR+yOEAdMekzUxEiRbMRdm3yDgBwuY1ZHVyyTwHuEYQ4OJsws12YnMx1NvxoIwYpR1ap+DbOMpRqJiZ0qZNcs1yWNyTre/Mw5pZJBa/K57NvhHplJhCD6vnFXjPRnW6aix9HiCeI5xtj1kW6Mr6RpWaHodX9fSKW1K3Ru3KbAnv38YgxSjytpsYD/J7ZFmoL2DBtd7MLa9xQ+cajEqPMsYc1RyOjTC9KTPMccp7A9mnlqDDMExIserc309EnfuJ4xpsXowRYjW3nGGpZBSpRP2tO0b/ADjo9FktUYush5NZC546ZEDmOkzmkVZMvFanreXvgueYDQ+l5e+ETGxB68+t91vdGfBi/wAR+t9w+6M/EiFjrw6TuPxwhkPk+tBfBFyEx0dHQo1HQkLHRAAghY5YWHGcQxb4V6qfePxioMW2En0U+8YrLgnkvJnrDu+JguS0CTfWHd8TBEswYlGEs0QzJkIZsROYYVIWeEMSZI50g0AravVh3Q+kNtTsIdUiDujmFfSW/YB17Ty8IRlmsacmNxY3klpQVgmHPUPnIsnC/IbD4xvqCkEsAWgmjoElJlUbCKjF8clyLCYd9uJPgI4eScssrOzCEYRrwTY/PFgn29OXo8dvKK6lpF2AHmQPKM/V48zzmIRyBoLC+g+MGyMbGl5U0d65fjcxHhnQ1TgtjSSacITpbtDW/wB4t7YRjr/+l9toWkxBSAVuR5ed4HxHFElrcg32AUXJ8oXod0XfFiU9OkuaZi6ZhZgNjf63YdPaYv5L5ljA1OMTm/w5Dgc2Kjxte8VsvpLPkzQrLmJscqkaJxueB5Q5dPOQieWCRuscoUKFibW1vwEeaVVRabnUA5b2JB14X7ItcTxabP8AXay8FHqjv+0e0xUTpcPwR7bvyZs09SovVcMoYbEXEQTBGdmzpqD9G7LxsNjz0MOpOkZ2mi/7Six8R8vKOvDIpI5coOLLGpNoClTPS8R74Nq4q1azjvHvgSRIsdXn1vuH3RQRdVj+t90xSiKxLs4xJI3hkOkbwXwRcoJjoUwkJNR0JCwkEAIphxhixJDjMtxpi2wj1V++fcIqiIs8HOg+/wDCKy4IaCfuvd8YeDDKjde74woi0SjHWhbQgh6Q0qKBHTBEiCA8Sqwvorqx/wBI598CUklbIk3sgGsmXbKOG/yjbfk/rZYXqTZXHq8A430/a7PwMTIlWglVjldQ+7szoYPs9z1LHcSEiU7tsoJ/tHidXXPPmNMc6sb9igbAdgi+xPEp81FRmzqpvZtyPvcfHzjLVJKsQNuH44xfpcSin7J1GRuvRtMKxBTLLgG4vmWxJv2W3g+ixNZjZNQ1rgk2G1+0X4WPGM90XUi7ZA4Y3tpcHiLGNMjLY2kTBcWNpDWPGxsLEXA8oVkjGMmqNmFznBOw7C6n0gptry7OYO0QVNSXN7gKL3tqfYCRfuitwykzT3b00AAAF8hvxJA2/wC8dRSBLmspQzLkttnbLpz1uCT4EQrRFN7jblXA017EAiXlNwCCWBtxIutj5/KK+oaWJrhTcmxO19e25uI0tToCUp2vzZAntMYfF5bSphmm2ZrWXTQbnNa47NCeMNxxUrXBnz6orfcs2IhhXTWGUs0OoYceHI8olIEBqnTEcgk6VFNV0ZvdfGLuep4RBMpiOI5dvhDsc3EXONkOH1d16tt12PMcoa3rjvHvgOpUpMDcNNuQ3g1h6Y7x742J2rMjVMGqzq33T8YqxFnW7t935xWCCEWHyPW8IZD5HreER8BjygkwkLCQk1HQl4WEvBABAw8NBPULyt4w4Uy/gw20ZVsCEwbhUyzD7y/GO+iD8GJpNLYgrzBOvKIRsvZsy7L3fGJwsVdROYFcovp8Ymk1c4jRAR3j5QU0ipYKkPAtqdorWrpwNiijxHyiGprnZSGsAOA4nhcwXkSIoNja+uM30UHoX/i7SOX47kp5VhtDaaXa0FBvPlxjDlm5M1wgkSIkOJjlMD1U2w04wlK2Mbojqpx4agb9tuEATpWe1/d2+6CB/eLebhTSadmmjKzsmQX1yjNmDDxB5+jD4vSKa1AeBZpZJHqi19ddeNuUb7DqzOojA0Uzq2z2BW+VlN/SUg34aWy+0RfyXMsqVJyTAGQnex1yntEZuohq+Rs6bNp+LLfD0VJzhzvcg878+6EpwBOzbWvb9q/wgahnHP6TKobYm58DqMsLiMxcwyzAxAudNLW2vcm9+2MtOzeroMxatstozGFyFn1ah9VW7Htyi9j2QRiTMyvl2lqWY8v7/IxSUCEuupF76g2Ntc2viRGnDDTGzB1OXU6GCbZrjZjcjsgpib6QPWU5R7cOB/HGDzRsJCTRsSyse25C93qt5Q170zNEHzMdhftOg8BvDTKO51P42ETLe2/fHHh+NorZYEnyriBpcuxXv+MWMxYFnJcd2oh2PJTFzhaK+u3b7vxirBi1qULX7R8YB+hN2RrTTMzTRBeJKffwiVaBjxESfQympO+kRtUWgnYkdHRxhZpOjoSFiAGGmA+uIaqAH1/IREYbaGmVoPSpUbmJRXqIq7R1olEos3xFTz8yPdCpittl/wBTj3GKuOiUSi2XEsx9QXPEtM/qibgB5wDh8rcwdJGsIyPcbBBSLBAWIBE+aMrNCEZoCqTc90EzXivZtb/juMXgik2XPRWlSZPAc6KC4HBipGh7OPhGg6QKJhRTrkFyP2m4Hwt5xj8Iqik5WHC/jdStvbGlS+5Ou5PM3hee00yQe1AWLKBK2GhW38Q/vFpgshZtLLDftDTcWZgDpxFhFLjs4BAOZv4LrGkw2UqyZata6qt8wtrbXftvAj/b39k8gX0I+qbBttfVcDiDwIh7UIQ3YrbT0VuSSNr37ddItGRTpcWPPUA8Db2eUMWnQ220Ou3AHS/KF6TdDrJKGkHSktJdGsM4bNcjViCABrsNPbGXwZNj229lz47RuJs1V2Hkp99ox9H60wcprHuDE290Mv4MxN27DBLBJuLg8DB+DuszPRkALkYqRe97huPEFiR2QMd7xWy6vqaoTdSqtrbX0bZWHfa+kUxbug8EPZx+W8KxsR3GBzPBmzMpuM7le1SxtvE51tDZKmFOzmiGYIlMMmiAiAcxIDaYBuYseMVeISd+YjTilvQnIiaVMHMRLOlFgALb337O6KZFiYCGtFYImnSipsfZEUdaOgDTo68dCQUQHaJKaleYwWWjOx2VQWJ8BEV49E6IfoMJqamVbr7subQsqootb+ItBnLShEVqZkz0ZqFdFmynlhjbMy6D8WjWUf5LmmC4qpY71J9zRmcN6SzxmlzJjzJb2JVmLWZWDArm22I05xv+ivSOW75SClkJLMVCixXc37YzdRkzQ4NGHHjmtwBfyTDXNXSRbcZNu+8yOk/kypr2OIy2IFyqKuYC4F/8U6XIG3GPQqampyzMZMpiwuWySyWuAbk2174Gq5C5CJctVOnqqoNsw5ARk/rZvz+g7+mieZdI+jcqiAEua0wsTe4AtYcLRQpF/wBJsTec7Ay8qq7rfU3IJXc6cIolWNEXJr5cipJJ0ghGh14hBtDXfSJQLGVM7gNoDmNCu8QKpdgoFySABzJOkPhGhMnZaYAl3LfZGnedPn5xous3/HERWT8Iekk52ZczELZdbaFr3Pdy4xWCYSCSSb8yeYhGTH3JXexdPSqLRR19QiDVVNzyIXU37CQB4xrxOI3B9hHv+EZrorJFmbNZjoNvVHfzPuEaATTzU+Y+cCar4rwFE6zFPA/wN8oVpq75Tcfske8RAKg8h/EflDGdjwHmflCy1izJjObWt3/IfOMrXEyqmYAfrAngCGAO3iY1DtkHra9gHxvGXxlv0ofe49q/2tDIIDLKnq1cCx15Hf8AvFNUt6bHtbyuYg7OO3yje4n0XlTNU/RvzA9E96/EW8YqoqDDyebO9muOGnsH9/OLWnm5wCD/AN4Gx7CplO4DgWOzDUG2h18RvFbTTyjXG3Ec40ygpxtClLS9y/tDX2hJU8MIWZGaqHkPGBasel3/AN4KYxBXbg9kNhyUlwUuxtC9ZHTvWMMjZVibaHdbHdbDDCRKRNTJOshetiKOg0DWxI1fQTHlku8ifbqJ4sxOyPawY/skGx8DwjLmXHBIrJKSpgjcXZosUwB6OrUWvLZro24Itex4X98a8UxeRNVZK52lmxSUA5IINgQL8Iy2DdJGEhqad6aW/RMdWlOpuoB+ybWtwvHoGAzALEmwsdf3THP6qcotX/Jt6eKadF1hU7LLQNowloCDoQerW4IhKjE5UtXd2sqrckBjYXA2A7RFPWdIZEuoZSkxmAU3BQKbopFuPGKmfiyVgmU0qUVeYjWZ5oPqkNsB2Rjjibdvjk06wTpwXOrEkZzYE8De2ndGTjWdPgwlC24YDs21jz8q53aN/TxuHJjzyqRZNMUbmBJ9XfaIBTczDhIjQoxQhtsjZrwRh1YJUwPa5XbsPOGdR2xxpAeJi9ryCn4LXF+kfXS8hHEHyv8AOKN6kwQKEcz7IUYaPtHyECOiJGpsHkVrqbhiO7SC1xib9o+yGfQBwJPlEiYYPtHyEFuHkCjMml47MH1vdBKdJ3H4HxgYYag3v5/2hPoCcj5mFvtl9Myd+kjHXLc9pgKfi7udbW0O3K9rHxglKSWPq+dz74Np5Ur7IHbYD3RLguETRJ+Sok4mQykKDlINjc3sb2PlGlHTuoGrSUt3OPbEkiUnC3n8Ikan/H4EUc4PmJdRkvJU9IOkq1UnKZZVwwI1uvG/bsYpGpnAuVPlGnahCuHygkdnP4wQZIMFZIxVRQHBt7mWpajKLE2tsfgYMk1StpcXi1nUSncA+EAzcHln6tu4kQLjLkNSXBEzW3getmbd0SPg/wBmYw79fdELYTM4tmHeRFoxjfJWTlXBVsbmJFpXOyt5Ee+LOXRMmoXXmLXgpKqYu9/EQ5z9FKKM0j/Z9oiMyGHAxpRUo3rCx8xEpolbVbEdloHc9h0mSKnlCRpZ2G2gU0ZgrIiuhkMjCXc7ov3myjztBczopUgXCBxzR1b3G8ESqq3H2QWMYfgT5mFOcvAxRRnGo3Q6rYg7Flvp2XvGgpOlk8egslCbEWGYnUWvYd8TfnZzuqn7y398G0NbNIyy5OnJFIB8rCKTcZL5KxkU191kSdMshBmUaZwACSAGNhYXzLeHTfygsP8ADkom+55i2wgmbSX1nCTK+9MfP/CCTA0xaQCwLMeJsyqB2XN4ToxXx+ozXP2Z/EMWn1LZprXHAAWUQME528419LUUq/VPiM3+4kQcmOUw+o5/hX/aBDdVbJC9N8mJl0ExhcS3I5hGI8wIlGEzbA9U9jt6Juf3d/G0btek8rhJv32JgyR0nfhLsOyBrJoMDT9Gat/Vppp/cYe+JpnRioQFpiCWqi5Mxgg8L7x6VS9J77g390GzukIRbk2gdwOg8ZNMoFzPpx/zS3slqxiabh7KQLgkgHQMCAexgCPERq+kOJSZhDdVLabcEPlXMCDcG+51gKjpbnM1yx1OhPnBlkikSMWB0eELxF/ExZS8Jl/YHmfnFnT0nbYdoMFLTgfWB8NYS5vwWqijOBSj9Q/xP84hm9HJfAsPEH3iNA1OOBIPYbeyHCWw437/AO1oimyziqMlN6O/ZceK/EGBZmAzRtlP71vfaNmVPEAwK/3faD74PcaKqNmNfDZya5G7x6XuJhaaudTlv5jaNc1PnBILoyarYKVN98w427CIrMRlO6lWCHkcrgjt4xZTTA40QidMbgv8J+JgpEuliQGvvpqvdzijGHzl2YfxH5QTTSqhCGDL3EswPeLaiDpBZYfRz3xImFTG2luf3TFROpKhyc8+wP1Vuq92VbCFpsJeXfLOK33sLXt3mDp/EF/gW7dHp/6pohfA54/yX/hPwEDBJn6+YfZ8IYZk79dM8/7QSD5mFzxvJmfwn5QNMksPWRh4QrVk9dp00fvke6Grj9Sm81yO0waYNgZwOR8jA5mKpupKtzGhjQ0+KCcMrzWLfZc6H4GFn4eLbeW8TVXIKvgp5GLfbW/aNPMROMTlfteVvdHVOGcgYCOHN2+Zg/FgdovV6OuBmmFZa83YQxhRyvWdph5INL9+g98Z2dPZzdmJPMkk+ZhgW8TS/LDqXhF6+Nov+FJRf2m9NvkIFqsbnTNGdrclORfJbQAsg/iwiaXSk8ImmKDqZHnPKHDMeEHSqHnbxI90HSaMdv48Yq6L2VCSm7IPpqFiNQfx4Rc0eGM/qIxHHKCd+du4xa0uBzfsTR4OB5RVsllNTYdz90WMmgHL2AfGLumwV/1bfwtFhKwxh9Rv4G+UUbYdkUfVBByjIYtiZmzLD1VNu8xoel7TieqlSZp+0yynIA5A23ilwfBJpbWTMFuBlzPlFkqVsF3siXCsOLekd/ZF9KoWA1sNtdBr5X9sWNDhTqPVb+VMizl4fM4KO4ow9sInOx8Yad9illSLWvMXvzX9hOsGLIv9a/cD7w0W6UM3jLv3Fv6Y40DcZL+AUxT5L+C0lGX8opZuHg7i/f8AAmBnw0b2PgTf2GL8UIB1lOO3Iw87C0Pyr2+KuPhBi75RRprhmaagI29v/eIWkMNx7RF1V1suWfVmNpskma+vZlWwisn4+vCkqm7pMxfeIcoy9CWwMgjYG/dDKmmB9ICw4jkT3cIdOxuY2iUFUTwvJe3+2A+qxJtUpHUdq205EMRFtEiakc6H++/vWImlX1J9m/lDJuB4i2pk5T3a+y8RDAq87qR+6/8ATFqK6kSuwAJvlEVFTiijRfcAPZFxI6FznN5zTO0LLYnzb5ReUWAUcoZTIzsNzNbMf4ToPKJsuSbvg85evc8YkTEjta8ejV2FU030mkqzKhVEZisoGxt6I0Fza7AXjDYhgkyl6pAwmz5payICVUDexbUgXGptsYZGUZFXqW4Ia1zsmnc0NFVwZGHhcRNXzWkTDKmWzix0ZSMpF9xxhVmK1r8RfgYP+AAkymDaop9g95iWXLngWD27Cxif6MPqn2kR3pLxPvgWGhqvO+tM/wBIPth/V33dr/uf0w4Te2/hC6dkBhL6V0B51EsfvA+68WEjoBL41K/u3+UY2slVck+lY9sts4/0nTxiKXjk5f8AMIPLUfGF/ae/+/I0KGL39P8AZ6PI6A0w9ae5PZb5QYnQiiG8yYe7KIwGG45VneaSOAs3vvF2MXnEC8wi25zG3gL6wjJllF0x0OnhJWmapOiFENjO8GlxOnROl4POHghjFNjE8f5jeNz8TCJ0lqgdCpHaD8VgLLZH0q9nqPRjApMucRcTVZCbTJYFipWxsdCfTOsT9IukmFUE0SqsypcxkEwL9Gd7oWZQbpLI3RtN9IofyWYxNqKiaJgX0EFsotfM2t9B9kQD06rmk4+jJWSaMnDgOsnoJiMDVucgBI9I2vfkpjqdO7xo5eeOnI0aiR0pwl6f6QhlNK63qQRTPmablDZEl9XnY2YHQH2QZQYrh06eJEtZbTcoYr9GcBQ0vrAHYy8qNlIOViGG1rxh8cCVgwtnq1qm+n9S82mZ5CWaWXyhZbei4BT0hrrvrANVTvRysbm0rzhNlTpcsN105yspxKMxzmY3cC/pm5Ahwk9iGFyP1Mr+WnyiCupaWTLaZMlyERBmZmRAqgcSbR5LMxapk0WIvS1EtkEuSVWViBxCZTkzAs2YrkBkDIWPYViw6S09E2G4ilLWzqkJKlzCn0h56S2GgYTNSQwBJQsRpsLRCHocsUjTUlCUmd5fWr/4c5TLva+fJlB/ZJv2Qd+aqf8AUyv5afKPM5MgTqmTS0tS/VTMKnZHWomTQJ/X2D58+rK9xvoBl0AtENJjdTU09TWSmcPS4cskqA4C1pUvPJUtYugUbgkZteUQh6l+apH6mV/LT5RmukPSbCaCaJNUZUuYVDhfozv6JJAN0lkbqePCM5+TSsmNVC1RKeU1MGmSvzga6aZwZT1+VlBlEglWUaC40EO6R09W/SBxRTpcqcMNBvNTrEcCpPoH7N2K+lY2tsYhDaYBPoK2UJ1MsiZLJIzCUoII3DKyhlPYQNCDxiy/NUj9TK/lp8o8aFe8nCneU7rPm4kq4hmIpWklzZ1zpcSUJWWOsF9HOnAWNNMqDQ1cyXPR1pJ8iqkrJrnrWRJdmnyZk30S6FczBWuDcjheIQ9IxBKSRk6yUgEx1lLlkdZd3vlvkQ5RofSNgOJEGDC5H6mV/LT5R5TidfNfqqxJ0wS6rGaaXKCvMCGklLMlgBb2yuyuTbRtDys2sxEU2IzDPqTVBqtQn0bEGSokB2VVp3oc2WYqk5TlubE34hYQ9Nw6XSTw/VykPVzGlNmkFLOlswGdBmGo9IXB4GC/zVI/Uyv5afKPJBi84U9UHnzUkHG58ifPDtmkUtksqPqZSZsq3GgzcLxB0gxRkp8Rl0dVNmUktqPq5wnNN6qfMnr1sqVPJJcZSCRdgL246wh61X01JJltMmpISWguzMiBVHMm0V2BYnh1YzLIEpnUAlGkGU+U7MEmorFf2gLRRYZhafnespJhefTPTyJxlVDmoTrTNa7KJl7ai9hpfuAB3RHDzPq52ITpst3GelkpJN5UmnSZfKzfXmE2vfb2CENR+aZH6mV/LT5R4007KzAiwDMBYWFgdBbuj3GPFZ5OY959/wAozdT91D8HLGiYDtfvytbzhwJ4H2xE19m9vDuPCO6u1uH42jEaQZMPWW0+ciXqJgazEiwYj0QOCrte3KMnimAClpUmTHL1M2YFVUIsGJuRltr38yLRuettvtziRbaHQ21BtqDzEMjkaKuKZ5pidHOpMvXgKzgkDMCRa2/9rxBJrbXuY9HfC5U2sWpnFnyKFVGUZFIv6XadTFCejM2urp7sDKlIQEuMpmjUDKbdhN7H1gIapxfItpoz0qeG3tElxz9sAVdOVnzJMu75GIJAudN7203uIiDtx9uhguPoikbpJfKJfoSt6yhu8AxJKF4JlpGemNtFc2AyTspU/sMV/tAz9G5h/wAOe3c4BHmI0ctIMkyxE3CpV5MROwWsT6izRzQjN5NaA5lQVOUoUbkyZffvHp6pDJ8pWFmUMOTAEe2K6E/BdZmvJD+RYfp5/wDw15faPKPUqnDpMw5pkqW7Wtd0VjYXNrkbanzjymilGnLGmYyGewJQIdBfSzqwG/KHVNZiNiUxKaPvSKZvcgjZhmoxUWZMy1TclwepysNkqAFlSwA2cWlqLPa2YWGjWAF94mSnRSxCqCxuxCgFjzbme+PnrFunmKU7WNaz/wDJkL/8DEWDflHxOZMs1W1rfq5A/wDrhzyJKyixN+V9f2PoimopcsES0RAdSEVVBO2oA5CEkUEuWpVERFN7qqKqm4sbgDXSPD06d1+v/iX0NvVk/wDTiSb04rha1Q+p+zJ/6cJfVRXh/T9xi6WT8r6/se2U9BKQgpLRSoKgqiqQpNyBYaAk3tziSmpUlghEVbkk5VC3Y7k23PbGA6E4xUVMlzNnuWVrXHVi4sDsFjQO8wf50zzT+mLLqIv2UeGSdF5TUMuWSURFLasVVVLHm1hrD/oqZ8+Vc9subKM2W98ube1+EZVK6abjrZg8U/phjVc79fM/9v8Aog9+JXtM1X0GXdzkS7iznIt3G1nNvSHfHSqKWqZFRQhuMgVQpDb3UC2sZdqqcB/jzP8AR/TCLVTv10z/AEf0xO/Enakaj6BKyqvVplQhlXIuVGGoZRaynU6jnHNQSy4mFE6wbPkXPy9a1+MZg1U65/TzP9H9MR/TJ1x+nma/8P8Aoid+JO0zWpRIAyhFAclmAUAMzblhbUm2pMN/N8rJ1fVp1e+TIuS973y2tvrGVmVM8f8AmJnlL/ph6TZ//qJnlL/pid+JO0zVimXOXyrnIsWyjMQNgW3I7IWnp1QWRVUEk2VQoudzYcTGUafOH+fNP8v+iB1xKcTYTpg3+wdv3YnfiHtSNuY8oalJ2B4ncfH5xdTcSng/48zfgJfxUwF1NlsTcW7b7QnNkU0khmODi9ysejI4gd5sfIRA0gDdj4A/HSLVpOl72v5/jwgZZYb8fK0Z6Y60B5VNvRPfz/hiFntqosOOmvxgkoN4Hz3NvfrApktHJUA778xrE6MVNwT4G0dMw8HUsfDhpziGaBKGgJ72MTSyWJgFBIpjNtLJ61sz5jmJ30GbhcnzjzDFsDq5k+Y4kTAGdiALWC39EDXlaPVVFwDCXhkJyi75KSjFq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RUUExQWFhQWGBcXGBcWFRQUFRQUFBQXFxcXFBcYHCggGBolHBQVITEhJSkrLi4uFx8zODMsNygtLisBCgoKDg0OGxAQGywkHCQsLCwsLC8sLCwsLCwsLCwsLCwsLCwsLCwsLCwsLCwsLCwsLCwsLCwsLCwsLCwsLCwsLP/AABEIAL0BCwMBIgACEQEDEQH/xAAcAAABBQEBAQAAAAAAAAAAAAAEAQIDBQYABwj/xABJEAACAAQEAgYGBQoEBAcAAAABAgADBBEFEiExQVEGE2FxgZEiMqGxwdEUQlJy8AcVI1NigpKT0uEzQ6Kyc4PT8SREVKPCw+L/xAAZAQACAwEAAAAAAAAAAAAAAAABAwACBAX/xAAtEQACAgEDBAEBBwUAAAAAAAAAAQIRAxIhMQQTQVEioSMyYZGx0fEUM4Hh8P/aAAwDAQACEQMRAD8A8OELaFUQtoBZIbF3hTeiniPaYpSIuMJ2TvPxisuApbl8h9LwEWVO0Vn1h3D4xYU5gxKsNAhYiZ4XrYYVEdo5m0iOY0LmFoBAGtfQxXU7axPWvvAtKdYpW4TSUU8IjMdlFz4Xjz6vnPMbrHN2fXuFyAByGhjRYniHomWP3jwGh07Tsey0U8iiEw2zAWFyTyHDxJiTmkWhjb4IqalL6DYWubX1OwHMnYCNdhPQxTLLz9AdhfUeW5gvA6RECzJlklp6ubS5P1jfdjsB29sFzvpNY7CWTLpzoDYhyLanX1b69tuUc7LnlLaLpezpY8Kju1bMbjGCFJyyZOZ9Lm/C549kWxpa6kTRs6aHKLm1iDYA8O6NJQ9HEpiTLmWa2tyG13vZtogp+lCpN+j1Nje2WYo9H0tgw4d/uivflPaK1Jfmy3ajH5N1frwE4ViCV1KbghgSpB3VgARY+IiiqlZGMxNGUjrFtsftjsI3HEdojR1OE5C02QxQnUi10b7w59u8VdcSwDWs1iGG4I4944wmGSKlcOBrxtqpBNPVhxtZha69/EcxpHE2ijw2eVfKTqAVHaLgr36X8osHnGO3hya42+TjZsahOkGho4mAUqDBSTAYuxZX4qdB3/CKZD6X45xcYqdBFGh9Py98IyDYA2KDRvun2axnbRpK06t90xnVgxI0Jlh0ncfjgY6Fk+t+O2LPgiW6CY4x0dCTUJCwkdEADLCwiwsNEIQxb4T6qd5+MVBi2wg+in3jAlwDyXresO4e8wdJgF/WH3R7zBsowYi2TEwwmFMITDAELmIneHTGiFzAIB1LQyk7N/jDa57Wtxh+HHWKhKWfN9Acz5/gmL7AKXKuZtWPDmYDNCVmstgVYaE8BmBBHlaNfgWHEkaaCMPVT0x0nQ6WFvUWmD4VnbrJup+rfZR+yOEAdMekzUxEiRbMRdm3yDgBwuY1ZHVyyTwHuEYQ4OJsws12YnMx1NvxoIwYpR1ap+DbOMpRqJiZ0qZNcs1yWNyTre/Mw5pZJBa/K57NvhHplJhCD6vnFXjPRnW6aix9HiCeI5xtj1kW6Mr6RpWaHodX9fSKW1K3Ru3KbAnv38YgxSjytpsYD/J7ZFmoL2DBtd7MLa9xQ+cajEqPMsYc1RyOjTC9KTPMccp7A9mnlqDDMExIserc309EnfuJ4xpsXowRYjW3nGGpZBSpRP2tO0b/ADjo9FktUYush5NZC546ZEDmOkzmkVZMvFanreXvgueYDQ+l5e+ETGxB68+t91vdGfBi/wAR+t9w+6M/EiFjrw6TuPxwhkPk+tBfBFyEx0dHQo1HQkLHRAAghY5YWHGcQxb4V6qfePxioMW2En0U+8YrLgnkvJnrDu+JguS0CTfWHd8TBEswYlGEs0QzJkIZsROYYVIWeEMSZI50g0AravVh3Q+kNtTsIdUiDujmFfSW/YB17Ty8IRlmsacmNxY3klpQVgmHPUPnIsnC/IbD4xvqCkEsAWgmjoElJlUbCKjF8clyLCYd9uJPgI4eScssrOzCEYRrwTY/PFgn29OXo8dvKK6lpF2AHmQPKM/V48zzmIRyBoLC+g+MGyMbGl5U0d65fjcxHhnQ1TgtjSSacITpbtDW/wB4t7YRjr/+l9toWkxBSAVuR5ed4HxHFElrcg32AUXJ8oXod0XfFiU9OkuaZi6ZhZgNjf63YdPaYv5L5ljA1OMTm/w5Dgc2Kjxte8VsvpLPkzQrLmJscqkaJxueB5Q5dPOQieWCRuscoUKFibW1vwEeaVVRabnUA5b2JB14X7ItcTxabP8AXay8FHqjv+0e0xUTpcPwR7bvyZs09SovVcMoYbEXEQTBGdmzpqD9G7LxsNjz0MOpOkZ2mi/7Six8R8vKOvDIpI5coOLLGpNoClTPS8R74Nq4q1azjvHvgSRIsdXn1vuH3RQRdVj+t90xSiKxLs4xJI3hkOkbwXwRcoJjoUwkJNR0JCwkEAIphxhixJDjMtxpi2wj1V++fcIqiIs8HOg+/wDCKy4IaCfuvd8YeDDKjde74woi0SjHWhbQgh6Q0qKBHTBEiCA8Sqwvorqx/wBI598CUklbIk3sgGsmXbKOG/yjbfk/rZYXqTZXHq8A430/a7PwMTIlWglVjldQ+7szoYPs9z1LHcSEiU7tsoJ/tHidXXPPmNMc6sb9igbAdgi+xPEp81FRmzqpvZtyPvcfHzjLVJKsQNuH44xfpcSin7J1GRuvRtMKxBTLLgG4vmWxJv2W3g+ixNZjZNQ1rgk2G1+0X4WPGM90XUi7ZA4Y3tpcHiLGNMjLY2kTBcWNpDWPGxsLEXA8oVkjGMmqNmFznBOw7C6n0gptry7OYO0QVNSXN7gKL3tqfYCRfuitwykzT3b00AAAF8hvxJA2/wC8dRSBLmspQzLkttnbLpz1uCT4EQrRFN7jblXA017EAiXlNwCCWBtxIutj5/KK+oaWJrhTcmxO19e25uI0tToCUp2vzZAntMYfF5bSphmm2ZrWXTQbnNa47NCeMNxxUrXBnz6orfcs2IhhXTWGUs0OoYceHI8olIEBqnTEcgk6VFNV0ZvdfGLuep4RBMpiOI5dvhDsc3EXONkOH1d16tt12PMcoa3rjvHvgOpUpMDcNNuQ3g1h6Y7x742J2rMjVMGqzq33T8YqxFnW7t935xWCCEWHyPW8IZD5HreER8BjygkwkLCQk1HQl4WEvBABAw8NBPULyt4w4Uy/gw20ZVsCEwbhUyzD7y/GO+iD8GJpNLYgrzBOvKIRsvZsy7L3fGJwsVdROYFcovp8Ymk1c4jRAR3j5QU0ipYKkPAtqdorWrpwNiijxHyiGprnZSGsAOA4nhcwXkSIoNja+uM30UHoX/i7SOX47kp5VhtDaaXa0FBvPlxjDlm5M1wgkSIkOJjlMD1U2w04wlK2Mbojqpx4agb9tuEATpWe1/d2+6CB/eLebhTSadmmjKzsmQX1yjNmDDxB5+jD4vSKa1AeBZpZJHqi19ddeNuUb7DqzOojA0Uzq2z2BW+VlN/SUg34aWy+0RfyXMsqVJyTAGQnex1yntEZuohq+Rs6bNp+LLfD0VJzhzvcg878+6EpwBOzbWvb9q/wgahnHP6TKobYm58DqMsLiMxcwyzAxAudNLW2vcm9+2MtOzeroMxatstozGFyFn1ah9VW7Htyi9j2QRiTMyvl2lqWY8v7/IxSUCEuupF76g2Ntc2viRGnDDTGzB1OXU6GCbZrjZjcjsgpib6QPWU5R7cOB/HGDzRsJCTRsSyse25C93qt5Q170zNEHzMdhftOg8BvDTKO51P42ETLe2/fHHh+NorZYEnyriBpcuxXv+MWMxYFnJcd2oh2PJTFzhaK+u3b7vxirBi1qULX7R8YB+hN2RrTTMzTRBeJKffwiVaBjxESfQympO+kRtUWgnYkdHRxhZpOjoSFiAGGmA+uIaqAH1/IREYbaGmVoPSpUbmJRXqIq7R1olEos3xFTz8yPdCpittl/wBTj3GKuOiUSi2XEsx9QXPEtM/qibgB5wDh8rcwdJGsIyPcbBBSLBAWIBE+aMrNCEZoCqTc90EzXivZtb/juMXgik2XPRWlSZPAc6KC4HBipGh7OPhGg6QKJhRTrkFyP2m4Hwt5xj8Iqik5WHC/jdStvbGlS+5Ou5PM3hee00yQe1AWLKBK2GhW38Q/vFpgshZtLLDftDTcWZgDpxFhFLjs4BAOZv4LrGkw2UqyZata6qt8wtrbXftvAj/b39k8gX0I+qbBttfVcDiDwIh7UIQ3YrbT0VuSSNr37ddItGRTpcWPPUA8Db2eUMWnQ220Ou3AHS/KF6TdDrJKGkHSktJdGsM4bNcjViCABrsNPbGXwZNj229lz47RuJs1V2Hkp99ox9H60wcprHuDE290Mv4MxN27DBLBJuLg8DB+DuszPRkALkYqRe97huPEFiR2QMd7xWy6vqaoTdSqtrbX0bZWHfa+kUxbug8EPZx+W8KxsR3GBzPBmzMpuM7le1SxtvE51tDZKmFOzmiGYIlMMmiAiAcxIDaYBuYseMVeISd+YjTilvQnIiaVMHMRLOlFgALb337O6KZFiYCGtFYImnSipsfZEUdaOgDTo68dCQUQHaJKaleYwWWjOx2VQWJ8BEV49E6IfoMJqamVbr7subQsqootb+ItBnLShEVqZkz0ZqFdFmynlhjbMy6D8WjWUf5LmmC4qpY71J9zRmcN6SzxmlzJjzJb2JVmLWZWDArm22I05xv+ivSOW75SClkJLMVCixXc37YzdRkzQ4NGHHjmtwBfyTDXNXSRbcZNu+8yOk/kypr2OIy2IFyqKuYC4F/8U6XIG3GPQqampyzMZMpiwuWySyWuAbk2174Gq5C5CJctVOnqqoNsw5ARk/rZvz+g7+mieZdI+jcqiAEua0wsTe4AtYcLRQpF/wBJsTec7Ay8qq7rfU3IJXc6cIolWNEXJr5cipJJ0ghGh14hBtDXfSJQLGVM7gNoDmNCu8QKpdgoFySABzJOkPhGhMnZaYAl3LfZGnedPn5xous3/HERWT8Iekk52ZczELZdbaFr3Pdy4xWCYSCSSb8yeYhGTH3JXexdPSqLRR19QiDVVNzyIXU37CQB4xrxOI3B9hHv+EZrorJFmbNZjoNvVHfzPuEaATTzU+Y+cCar4rwFE6zFPA/wN8oVpq75Tcfske8RAKg8h/EflDGdjwHmflCy1izJjObWt3/IfOMrXEyqmYAfrAngCGAO3iY1DtkHra9gHxvGXxlv0ofe49q/2tDIIDLKnq1cCx15Hf8AvFNUt6bHtbyuYg7OO3yje4n0XlTNU/RvzA9E96/EW8YqoqDDyebO9muOGnsH9/OLWnm5wCD/AN4Gx7CplO4DgWOzDUG2h18RvFbTTyjXG3Ec40ygpxtClLS9y/tDX2hJU8MIWZGaqHkPGBasel3/AN4KYxBXbg9kNhyUlwUuxtC9ZHTvWMMjZVibaHdbHdbDDCRKRNTJOshetiKOg0DWxI1fQTHlku8ifbqJ4sxOyPawY/skGx8DwjLmXHBIrJKSpgjcXZosUwB6OrUWvLZro24Itex4X98a8UxeRNVZK52lmxSUA5IINgQL8Iy2DdJGEhqad6aW/RMdWlOpuoB+ybWtwvHoGAzALEmwsdf3THP6qcotX/Jt6eKadF1hU7LLQNowloCDoQerW4IhKjE5UtXd2sqrckBjYXA2A7RFPWdIZEuoZSkxmAU3BQKbopFuPGKmfiyVgmU0qUVeYjWZ5oPqkNsB2Rjjibdvjk06wTpwXOrEkZzYE8De2ndGTjWdPgwlC24YDs21jz8q53aN/TxuHJjzyqRZNMUbmBJ9XfaIBTczDhIjQoxQhtsjZrwRh1YJUwPa5XbsPOGdR2xxpAeJi9ryCn4LXF+kfXS8hHEHyv8AOKN6kwQKEcz7IUYaPtHyECOiJGpsHkVrqbhiO7SC1xib9o+yGfQBwJPlEiYYPtHyEFuHkCjMml47MH1vdBKdJ3H4HxgYYag3v5/2hPoCcj5mFvtl9Myd+kjHXLc9pgKfi7udbW0O3K9rHxglKSWPq+dz74Np5Ur7IHbYD3RLguETRJ+Sok4mQykKDlINjc3sb2PlGlHTuoGrSUt3OPbEkiUnC3n8Ikan/H4EUc4PmJdRkvJU9IOkq1UnKZZVwwI1uvG/bsYpGpnAuVPlGnahCuHygkdnP4wQZIMFZIxVRQHBt7mWpajKLE2tsfgYMk1StpcXi1nUSncA+EAzcHln6tu4kQLjLkNSXBEzW3getmbd0SPg/wBmYw79fdELYTM4tmHeRFoxjfJWTlXBVsbmJFpXOyt5Ee+LOXRMmoXXmLXgpKqYu9/EQ5z9FKKM0j/Z9oiMyGHAxpRUo3rCx8xEpolbVbEdloHc9h0mSKnlCRpZ2G2gU0ZgrIiuhkMjCXc7ov3myjztBczopUgXCBxzR1b3G8ESqq3H2QWMYfgT5mFOcvAxRRnGo3Q6rYg7Flvp2XvGgpOlk8egslCbEWGYnUWvYd8TfnZzuqn7y398G0NbNIyy5OnJFIB8rCKTcZL5KxkU191kSdMshBmUaZwACSAGNhYXzLeHTfygsP8ADkom+55i2wgmbSX1nCTK+9MfP/CCTA0xaQCwLMeJsyqB2XN4ToxXx+ozXP2Z/EMWn1LZprXHAAWUQME528419LUUq/VPiM3+4kQcmOUw+o5/hX/aBDdVbJC9N8mJl0ExhcS3I5hGI8wIlGEzbA9U9jt6Juf3d/G0btek8rhJv32JgyR0nfhLsOyBrJoMDT9Gat/Vppp/cYe+JpnRioQFpiCWqi5Mxgg8L7x6VS9J77g390GzukIRbk2gdwOg8ZNMoFzPpx/zS3slqxiabh7KQLgkgHQMCAexgCPERq+kOJSZhDdVLabcEPlXMCDcG+51gKjpbnM1yx1OhPnBlkikSMWB0eELxF/ExZS8Jl/YHmfnFnT0nbYdoMFLTgfWB8NYS5vwWqijOBSj9Q/xP84hm9HJfAsPEH3iNA1OOBIPYbeyHCWw437/AO1oimyziqMlN6O/ZceK/EGBZmAzRtlP71vfaNmVPEAwK/3faD74PcaKqNmNfDZya5G7x6XuJhaaudTlv5jaNc1PnBILoyarYKVN98w427CIrMRlO6lWCHkcrgjt4xZTTA40QidMbgv8J+JgpEuliQGvvpqvdzijGHzl2YfxH5QTTSqhCGDL3EswPeLaiDpBZYfRz3xImFTG2luf3TFROpKhyc8+wP1Vuq92VbCFpsJeXfLOK33sLXt3mDp/EF/gW7dHp/6pohfA54/yX/hPwEDBJn6+YfZ8IYZk79dM8/7QSD5mFzxvJmfwn5QNMksPWRh4QrVk9dp00fvke6Grj9Sm81yO0waYNgZwOR8jA5mKpupKtzGhjQ0+KCcMrzWLfZc6H4GFn4eLbeW8TVXIKvgp5GLfbW/aNPMROMTlfteVvdHVOGcgYCOHN2+Zg/FgdovV6OuBmmFZa83YQxhRyvWdph5INL9+g98Z2dPZzdmJPMkk+ZhgW8TS/LDqXhF6+Nov+FJRf2m9NvkIFqsbnTNGdrclORfJbQAsg/iwiaXSk8ImmKDqZHnPKHDMeEHSqHnbxI90HSaMdv48Yq6L2VCSm7IPpqFiNQfx4Rc0eGM/qIxHHKCd+du4xa0uBzfsTR4OB5RVsllNTYdz90WMmgHL2AfGLumwV/1bfwtFhKwxh9Rv4G+UUbYdkUfVBByjIYtiZmzLD1VNu8xoel7TieqlSZp+0yynIA5A23ilwfBJpbWTMFuBlzPlFkqVsF3siXCsOLekd/ZF9KoWA1sNtdBr5X9sWNDhTqPVb+VMizl4fM4KO4ow9sInOx8Yad9illSLWvMXvzX9hOsGLIv9a/cD7w0W6UM3jLv3Fv6Y40DcZL+AUxT5L+C0lGX8opZuHg7i/f8AAmBnw0b2PgTf2GL8UIB1lOO3Iw87C0Pyr2+KuPhBi75RRprhmaagI29v/eIWkMNx7RF1V1suWfVmNpskma+vZlWwisn4+vCkqm7pMxfeIcoy9CWwMgjYG/dDKmmB9ICw4jkT3cIdOxuY2iUFUTwvJe3+2A+qxJtUpHUdq205EMRFtEiakc6H++/vWImlX1J9m/lDJuB4i2pk5T3a+y8RDAq87qR+6/8ATFqK6kSuwAJvlEVFTiijRfcAPZFxI6FznN5zTO0LLYnzb5ReUWAUcoZTIzsNzNbMf4ToPKJsuSbvg85evc8YkTEjta8ejV2FU030mkqzKhVEZisoGxt6I0Fza7AXjDYhgkyl6pAwmz5payICVUDexbUgXGptsYZGUZFXqW4Ia1zsmnc0NFVwZGHhcRNXzWkTDKmWzix0ZSMpF9xxhVmK1r8RfgYP+AAkymDaop9g95iWXLngWD27Cxif6MPqn2kR3pLxPvgWGhqvO+tM/wBIPth/V33dr/uf0w4Te2/hC6dkBhL6V0B51EsfvA+68WEjoBL41K/u3+UY2slVck+lY9sts4/0nTxiKXjk5f8AMIPLUfGF/ae/+/I0KGL39P8AZ6PI6A0w9ae5PZb5QYnQiiG8yYe7KIwGG45VneaSOAs3vvF2MXnEC8wi25zG3gL6wjJllF0x0OnhJWmapOiFENjO8GlxOnROl4POHghjFNjE8f5jeNz8TCJ0lqgdCpHaD8VgLLZH0q9nqPRjApMucRcTVZCbTJYFipWxsdCfTOsT9IukmFUE0SqsypcxkEwL9Gd7oWZQbpLI3RtN9IofyWYxNqKiaJgX0EFsotfM2t9B9kQD06rmk4+jJWSaMnDgOsnoJiMDVucgBI9I2vfkpjqdO7xo5eeOnI0aiR0pwl6f6QhlNK63qQRTPmablDZEl9XnY2YHQH2QZQYrh06eJEtZbTcoYr9GcBQ0vrAHYy8qNlIOViGG1rxh8cCVgwtnq1qm+n9S82mZ5CWaWXyhZbei4BT0hrrvrANVTvRysbm0rzhNlTpcsN105yspxKMxzmY3cC/pm5Ahwk9iGFyP1Mr+WnyiCupaWTLaZMlyERBmZmRAqgcSbR5LMxapk0WIvS1EtkEuSVWViBxCZTkzAs2YrkBkDIWPYViw6S09E2G4ilLWzqkJKlzCn0h56S2GgYTNSQwBJQsRpsLRCHocsUjTUlCUmd5fWr/4c5TLva+fJlB/ZJv2Qd+aqf8AUyv5afKPM5MgTqmTS0tS/VTMKnZHWomTQJ/X2D58+rK9xvoBl0AtENJjdTU09TWSmcPS4cskqA4C1pUvPJUtYugUbgkZteUQh6l+apH6mV/LT5RmukPSbCaCaJNUZUuYVDhfozv6JJAN0lkbqePCM5+TSsmNVC1RKeU1MGmSvzga6aZwZT1+VlBlEglWUaC40EO6R09W/SBxRTpcqcMNBvNTrEcCpPoH7N2K+lY2tsYhDaYBPoK2UJ1MsiZLJIzCUoII3DKyhlPYQNCDxiy/NUj9TK/lp8o8aFe8nCneU7rPm4kq4hmIpWklzZ1zpcSUJWWOsF9HOnAWNNMqDQ1cyXPR1pJ8iqkrJrnrWRJdmnyZk30S6FczBWuDcjheIQ9IxBKSRk6yUgEx1lLlkdZd3vlvkQ5RofSNgOJEGDC5H6mV/LT5R5TidfNfqqxJ0wS6rGaaXKCvMCGklLMlgBb2yuyuTbRtDys2sxEU2IzDPqTVBqtQn0bEGSokB2VVp3oc2WYqk5TlubE34hYQ9Nw6XSTw/VykPVzGlNmkFLOlswGdBmGo9IXB4GC/zVI/Uyv5afKPJBi84U9UHnzUkHG58ifPDtmkUtksqPqZSZsq3GgzcLxB0gxRkp8Rl0dVNmUktqPq5wnNN6qfMnr1sqVPJJcZSCRdgL246wh61X01JJltMmpISWguzMiBVHMm0V2BYnh1YzLIEpnUAlGkGU+U7MEmorFf2gLRRYZhafnespJhefTPTyJxlVDmoTrTNa7KJl7ai9hpfuAB3RHDzPq52ITpst3GelkpJN5UmnSZfKzfXmE2vfb2CENR+aZH6mV/LT5R4007KzAiwDMBYWFgdBbuj3GPFZ5OY959/wAozdT91D8HLGiYDtfvytbzhwJ4H2xE19m9vDuPCO6u1uH42jEaQZMPWW0+ciXqJgazEiwYj0QOCrte3KMnimAClpUmTHL1M2YFVUIsGJuRltr38yLRuettvtziRbaHQ21BtqDzEMjkaKuKZ5pidHOpMvXgKzgkDMCRa2/9rxBJrbXuY9HfC5U2sWpnFnyKFVGUZFIv6XadTFCejM2urp7sDKlIQEuMpmjUDKbdhN7H1gIapxfItpoz0qeG3tElxz9sAVdOVnzJMu75GIJAudN7203uIiDtx9uhguPoikbpJfKJfoSt6yhu8AxJKF4JlpGemNtFc2AyTspU/sMV/tAz9G5h/wAOe3c4BHmI0ctIMkyxE3CpV5MROwWsT6izRzQjN5NaA5lQVOUoUbkyZffvHp6pDJ8pWFmUMOTAEe2K6E/BdZmvJD+RYfp5/wDw15faPKPUqnDpMw5pkqW7Wtd0VjYXNrkbanzjymilGnLGmYyGewJQIdBfSzqwG/KHVNZiNiUxKaPvSKZvcgjZhmoxUWZMy1TclwepysNkqAFlSwA2cWlqLPa2YWGjWAF94mSnRSxCqCxuxCgFjzbme+PnrFunmKU7WNaz/wDJkL/8DEWDflHxOZMs1W1rfq5A/wDrhzyJKyixN+V9f2PoimopcsES0RAdSEVVBO2oA5CEkUEuWpVERFN7qqKqm4sbgDXSPD06d1+v/iX0NvVk/wDTiSb04rha1Q+p+zJ/6cJfVRXh/T9xi6WT8r6/se2U9BKQgpLRSoKgqiqQpNyBYaAk3tziSmpUlghEVbkk5VC3Y7k23PbGA6E4xUVMlzNnuWVrXHVi4sDsFjQO8wf50zzT+mLLqIv2UeGSdF5TUMuWSURFLasVVVLHm1hrD/oqZ8+Vc9subKM2W98ube1+EZVK6abjrZg8U/phjVc79fM/9v8Aog9+JXtM1X0GXdzkS7iznIt3G1nNvSHfHSqKWqZFRQhuMgVQpDb3UC2sZdqqcB/jzP8AR/TCLVTv10z/AEf0xO/Enakaj6BKyqvVplQhlXIuVGGoZRaynU6jnHNQSy4mFE6wbPkXPy9a1+MZg1U65/TzP9H9MR/TJ1x+nma/8P8Aoid+JO0zWpRIAyhFAclmAUAMzblhbUm2pMN/N8rJ1fVp1e+TIuS973y2tvrGVmVM8f8AmJnlL/ph6TZ//qJnlL/pid+JO0zVimXOXyrnIsWyjMQNgW3I7IWnp1QWRVUEk2VQoudzYcTGUafOH+fNP8v+iB1xKcTYTpg3+wdv3YnfiHtSNuY8oalJ2B4ncfH5xdTcSng/48zfgJfxUwF1NlsTcW7b7QnNkU0khmODi9ysejI4gd5sfIRA0gDdj4A/HSLVpOl72v5/jwgZZYb8fK0Z6Y60B5VNvRPfz/hiFntqosOOmvxgkoN4Hz3NvfrApktHJUA778xrE6MVNwT4G0dMw8HUsfDhpziGaBKGgJ72MTSyWJgFBIpjNtLJ61sz5jmJ30GbhcnzjzDFsDq5k+Y4kTAGdiALWC39EDXlaPVVFwDCXhkJyi75KSjFq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2.gstatic.com/images?q=tbn:ANd9GcTWlWUru5PIPyTzO5DDpDF_5GKm8kU386Ekf1E1rXkIJfOFn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895600"/>
            <a:ext cx="5274734" cy="3733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419600" y="1524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800" dirty="0" smtClean="0"/>
              <a:t>2012. Photograph. </a:t>
            </a:r>
            <a:r>
              <a:rPr lang="en-US" sz="800" i="1" dirty="0" smtClean="0"/>
              <a:t>Simple </a:t>
            </a:r>
            <a:r>
              <a:rPr lang="en-US" sz="800" i="1" dirty="0" err="1" smtClean="0"/>
              <a:t>Chem</a:t>
            </a:r>
            <a:r>
              <a:rPr lang="en-US" sz="800" i="1" dirty="0" smtClean="0"/>
              <a:t> Concepts</a:t>
            </a:r>
            <a:r>
              <a:rPr lang="en-US" sz="800" dirty="0" smtClean="0"/>
              <a:t>. 2012. Web. 10 Apr. 2013. &lt;www.simplechemconcepts.com&gt;.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Thesis Statement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Baskerville Old Face" pitchFamily="18" charset="0"/>
              </a:rPr>
              <a:t>Look at the last sentence of the first paragraph. 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latin typeface="Baskerville Old Face" pitchFamily="18" charset="0"/>
              </a:rPr>
              <a:t>Does it mention </a:t>
            </a:r>
            <a:r>
              <a:rPr lang="en-US" i="1" dirty="0" smtClean="0">
                <a:latin typeface="Baskerville Old Face" pitchFamily="18" charset="0"/>
              </a:rPr>
              <a:t>Animal Farm</a:t>
            </a:r>
            <a:r>
              <a:rPr lang="en-US" dirty="0" smtClean="0">
                <a:latin typeface="Baskerville Old Face" pitchFamily="18" charset="0"/>
              </a:rPr>
              <a:t>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latin typeface="Baskerville Old Face" pitchFamily="18" charset="0"/>
              </a:rPr>
              <a:t>Say it aloud.  Can anyone argue against the statement?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latin typeface="Baskerville Old Face" pitchFamily="18" charset="0"/>
              </a:rPr>
              <a:t>Is it easy to understand?  What will the author be talking about in the essay?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>
                <a:latin typeface="Baskerville Old Face" pitchFamily="18" charset="0"/>
              </a:rPr>
              <a:t>Advanced:  Does it mention the </a:t>
            </a:r>
            <a:r>
              <a:rPr lang="en-US" dirty="0" err="1" smtClean="0">
                <a:latin typeface="Baskerville Old Face" pitchFamily="18" charset="0"/>
              </a:rPr>
              <a:t>author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reader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relationship (Orwell’s reasoning)</a:t>
            </a:r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Diction (word choice)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2"/>
            </a:pPr>
            <a:r>
              <a:rPr lang="en-US" dirty="0" smtClean="0">
                <a:latin typeface="Baskerville Old Face" pitchFamily="18" charset="0"/>
              </a:rPr>
              <a:t>Go through the essay and circle all of the following:</a:t>
            </a:r>
          </a:p>
          <a:p>
            <a:pPr marL="514350" indent="-514350">
              <a:buNone/>
            </a:pPr>
            <a:r>
              <a:rPr lang="en-US" dirty="0" smtClean="0">
                <a:latin typeface="Baskerville Old Face" pitchFamily="18" charset="0"/>
              </a:rPr>
              <a:t>Verbs (change to action verbs)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Is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Are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Be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Am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Was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Were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Has been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Are being</a:t>
            </a:r>
          </a:p>
          <a:p>
            <a:pPr marL="914400" lvl="1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Might have been</a:t>
            </a:r>
          </a:p>
          <a:p>
            <a:pPr marL="914400" lvl="1" indent="-51435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914400" lvl="1" indent="-514350"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438400"/>
            <a:ext cx="312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doni MT Black" pitchFamily="18" charset="0"/>
              </a:rPr>
              <a:t>*Note*</a:t>
            </a:r>
          </a:p>
          <a:p>
            <a:pPr algn="ctr"/>
            <a:r>
              <a:rPr lang="en-US" dirty="0" smtClean="0">
                <a:latin typeface="Bodoni MT Black" pitchFamily="18" charset="0"/>
              </a:rPr>
              <a:t>Make sure you are NOT repeating yourself when you revise.  You want strong verbs, but shouldn’t repeat verbs within paragraphs.   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4800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doni MT Black" pitchFamily="18" charset="0"/>
              </a:rPr>
              <a:t>*Resource:*</a:t>
            </a:r>
          </a:p>
          <a:p>
            <a:pPr algn="ctr"/>
            <a:r>
              <a:rPr lang="en-US" dirty="0" smtClean="0">
                <a:latin typeface="Bodoni MT Black" pitchFamily="18" charset="0"/>
                <a:hlinkClick r:id="rId2"/>
              </a:rPr>
              <a:t>Snappy Words</a:t>
            </a:r>
            <a:endParaRPr lang="en-US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Diction (word choice)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3. Go through the essay and put a box around all of the following.</a:t>
            </a:r>
          </a:p>
          <a:p>
            <a:pPr algn="ctr">
              <a:buNone/>
            </a:pPr>
            <a:r>
              <a:rPr lang="en-US" dirty="0" smtClean="0">
                <a:latin typeface="Baskerville Old Face" pitchFamily="18" charset="0"/>
              </a:rPr>
              <a:t>Simplistic Words:</a:t>
            </a:r>
          </a:p>
          <a:p>
            <a:pPr>
              <a:buNone/>
            </a:pP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352800"/>
            <a:ext cx="7315200" cy="230832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Amazing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Awesome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Awfully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Bad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Beautiful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Big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Easy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Fine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Good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Great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Happy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Hard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Interesting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Like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Mad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Nice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Really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Sad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Said</a:t>
            </a:r>
          </a:p>
          <a:p>
            <a:pPr marL="914400" lvl="1" indent="-514350"/>
            <a:r>
              <a:rPr lang="en-US" kern="100" dirty="0" smtClean="0">
                <a:latin typeface="Baskerville Old Face" pitchFamily="18" charset="0"/>
              </a:rPr>
              <a:t>Very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800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doni MT Black" pitchFamily="18" charset="0"/>
              </a:rPr>
              <a:t>*Resource:*</a:t>
            </a:r>
          </a:p>
          <a:p>
            <a:pPr algn="ctr"/>
            <a:r>
              <a:rPr lang="en-US" dirty="0" smtClean="0">
                <a:latin typeface="Bodoni MT Black" pitchFamily="18" charset="0"/>
                <a:hlinkClick r:id="rId2"/>
              </a:rPr>
              <a:t>Snappy Words</a:t>
            </a:r>
            <a:endParaRPr lang="en-US" dirty="0">
              <a:latin typeface="Bodoni MT Black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Formal Tone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Go through the essay and underline any of the following: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You, your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I, my, me, us, we, our, ours</a:t>
            </a:r>
          </a:p>
          <a:p>
            <a:pPr marL="514350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“this quote” 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borderline breaking formal façade.</a:t>
            </a:r>
            <a:endParaRPr lang="en-US" dirty="0" smtClean="0">
              <a:latin typeface="Baskerville Old Face" pitchFamily="18" charset="0"/>
            </a:endParaRPr>
          </a:p>
          <a:p>
            <a:pPr marL="514350" indent="-514350">
              <a:buAutoNum type="alphaUcPeriod"/>
            </a:pPr>
            <a:r>
              <a:rPr lang="en-US" dirty="0" smtClean="0">
                <a:latin typeface="Baskerville Old Face" pitchFamily="18" charset="0"/>
              </a:rPr>
              <a:t>Any conjunction (but, and, so) at the beginning of a sentence.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MLA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Baskerville Old Face" pitchFamily="18" charset="0"/>
              </a:rPr>
              <a:t>Go through the essay and highlight any of the following: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Make sure the header is in MLA and has a different number on each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Make sure MLA Heading is correct w/ due date (12 April 2013)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Make sure quotes are incorporated correctly </a:t>
            </a:r>
          </a:p>
          <a:p>
            <a:pPr marL="914400" lvl="1" indent="-514350">
              <a:buNone/>
            </a:pPr>
            <a:r>
              <a:rPr lang="en-US" dirty="0" smtClean="0">
                <a:latin typeface="Baskerville Old Face" pitchFamily="18" charset="0"/>
              </a:rPr>
              <a:t>Example: In the first chapter, Orwell discusses that “man is the only creature that consumes without producing” (Orwell 9).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Check that each direct quote and paraphrase has a in-text citation.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Use writing guide to check MLA citations.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335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Nitpicky Revision</vt:lpstr>
      <vt:lpstr>Thesis Statement</vt:lpstr>
      <vt:lpstr>Diction (word choice)</vt:lpstr>
      <vt:lpstr>Diction (word choice)</vt:lpstr>
      <vt:lpstr>Formal Tone</vt:lpstr>
      <vt:lpstr>MLA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Nit-Picky Revision</dc:title>
  <dc:creator>alesniak</dc:creator>
  <cp:lastModifiedBy>alesniak</cp:lastModifiedBy>
  <cp:revision>7</cp:revision>
  <dcterms:created xsi:type="dcterms:W3CDTF">2013-04-11T12:52:41Z</dcterms:created>
  <dcterms:modified xsi:type="dcterms:W3CDTF">2013-04-11T13:34:05Z</dcterms:modified>
</cp:coreProperties>
</file>